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embedTrueTypeFonts="1" saveSubsetFonts="1">
  <p:sldMasterIdLst>
    <p:sldMasterId id="2147483662" r:id="rId1"/>
    <p:sldMasterId id="2147483648" r:id="rId2"/>
    <p:sldMasterId id="2147483671" r:id="rId3"/>
  </p:sldMasterIdLst>
  <p:notesMasterIdLst>
    <p:notesMasterId r:id="rId101"/>
  </p:notesMasterIdLst>
  <p:sldIdLst>
    <p:sldId id="266" r:id="rId4"/>
    <p:sldId id="267" r:id="rId5"/>
    <p:sldId id="390" r:id="rId6"/>
    <p:sldId id="412" r:id="rId7"/>
    <p:sldId id="427" r:id="rId8"/>
    <p:sldId id="428" r:id="rId9"/>
    <p:sldId id="429" r:id="rId10"/>
    <p:sldId id="430" r:id="rId11"/>
    <p:sldId id="431" r:id="rId12"/>
    <p:sldId id="432" r:id="rId13"/>
    <p:sldId id="433" r:id="rId14"/>
    <p:sldId id="441" r:id="rId15"/>
    <p:sldId id="442" r:id="rId16"/>
    <p:sldId id="443" r:id="rId17"/>
    <p:sldId id="444" r:id="rId18"/>
    <p:sldId id="445" r:id="rId19"/>
    <p:sldId id="446" r:id="rId20"/>
    <p:sldId id="447" r:id="rId21"/>
    <p:sldId id="448" r:id="rId22"/>
    <p:sldId id="449" r:id="rId23"/>
    <p:sldId id="450" r:id="rId24"/>
    <p:sldId id="451" r:id="rId25"/>
    <p:sldId id="452" r:id="rId26"/>
    <p:sldId id="453" r:id="rId27"/>
    <p:sldId id="434" r:id="rId28"/>
    <p:sldId id="435" r:id="rId29"/>
    <p:sldId id="436" r:id="rId30"/>
    <p:sldId id="437" r:id="rId31"/>
    <p:sldId id="438" r:id="rId32"/>
    <p:sldId id="439" r:id="rId33"/>
    <p:sldId id="440" r:id="rId34"/>
    <p:sldId id="454" r:id="rId35"/>
    <p:sldId id="455" r:id="rId36"/>
    <p:sldId id="456" r:id="rId37"/>
    <p:sldId id="457" r:id="rId38"/>
    <p:sldId id="458" r:id="rId39"/>
    <p:sldId id="459" r:id="rId40"/>
    <p:sldId id="460" r:id="rId41"/>
    <p:sldId id="461" r:id="rId42"/>
    <p:sldId id="462" r:id="rId43"/>
    <p:sldId id="464" r:id="rId44"/>
    <p:sldId id="465" r:id="rId45"/>
    <p:sldId id="466" r:id="rId46"/>
    <p:sldId id="467" r:id="rId47"/>
    <p:sldId id="468" r:id="rId48"/>
    <p:sldId id="469" r:id="rId49"/>
    <p:sldId id="470" r:id="rId50"/>
    <p:sldId id="471" r:id="rId51"/>
    <p:sldId id="472" r:id="rId52"/>
    <p:sldId id="382" r:id="rId53"/>
    <p:sldId id="386" r:id="rId54"/>
    <p:sldId id="387" r:id="rId55"/>
    <p:sldId id="268" r:id="rId56"/>
    <p:sldId id="342" r:id="rId57"/>
    <p:sldId id="343" r:id="rId58"/>
    <p:sldId id="358" r:id="rId59"/>
    <p:sldId id="359" r:id="rId60"/>
    <p:sldId id="360" r:id="rId61"/>
    <p:sldId id="345" r:id="rId62"/>
    <p:sldId id="347" r:id="rId63"/>
    <p:sldId id="348" r:id="rId64"/>
    <p:sldId id="349" r:id="rId65"/>
    <p:sldId id="396" r:id="rId66"/>
    <p:sldId id="350" r:id="rId67"/>
    <p:sldId id="397" r:id="rId68"/>
    <p:sldId id="351" r:id="rId69"/>
    <p:sldId id="353" r:id="rId70"/>
    <p:sldId id="400" r:id="rId71"/>
    <p:sldId id="354" r:id="rId72"/>
    <p:sldId id="355" r:id="rId73"/>
    <p:sldId id="356" r:id="rId74"/>
    <p:sldId id="403" r:id="rId75"/>
    <p:sldId id="357" r:id="rId76"/>
    <p:sldId id="364" r:id="rId77"/>
    <p:sldId id="401" r:id="rId78"/>
    <p:sldId id="368" r:id="rId79"/>
    <p:sldId id="369" r:id="rId80"/>
    <p:sldId id="402" r:id="rId81"/>
    <p:sldId id="379" r:id="rId82"/>
    <p:sldId id="370" r:id="rId83"/>
    <p:sldId id="371" r:id="rId84"/>
    <p:sldId id="372" r:id="rId85"/>
    <p:sldId id="373" r:id="rId86"/>
    <p:sldId id="374" r:id="rId87"/>
    <p:sldId id="375" r:id="rId88"/>
    <p:sldId id="376" r:id="rId89"/>
    <p:sldId id="377" r:id="rId90"/>
    <p:sldId id="388" r:id="rId91"/>
    <p:sldId id="405" r:id="rId92"/>
    <p:sldId id="406" r:id="rId93"/>
    <p:sldId id="407" r:id="rId94"/>
    <p:sldId id="380" r:id="rId95"/>
    <p:sldId id="473" r:id="rId96"/>
    <p:sldId id="474" r:id="rId97"/>
    <p:sldId id="475" r:id="rId98"/>
    <p:sldId id="476" r:id="rId99"/>
    <p:sldId id="256" r:id="rId100"/>
  </p:sldIdLst>
  <p:sldSz cx="9144000" cy="6858000" type="screen4x3"/>
  <p:notesSz cx="6858000" cy="9144000"/>
  <p:embeddedFontLst>
    <p:embeddedFont>
      <p:font typeface="Perpetua" panose="02020502060401020303" pitchFamily="18" charset="0"/>
      <p:regular r:id="rId102"/>
      <p:bold r:id="rId103"/>
      <p:italic r:id="rId104"/>
      <p:boldItalic r:id="rId105"/>
    </p:embeddedFont>
    <p:embeddedFont>
      <p:font typeface="微软雅黑" panose="020B0503020204020204" pitchFamily="34" charset="-122"/>
      <p:regular r:id="rId106"/>
      <p:bold r:id="rId107"/>
    </p:embeddedFont>
    <p:embeddedFont>
      <p:font typeface="Arial Unicode MS" panose="020B0604020202020204" pitchFamily="34" charset="-122"/>
      <p:regular r:id="rId108"/>
    </p:embeddedFont>
    <p:embeddedFont>
      <p:font typeface="华文中宋" panose="02010600040101010101" pitchFamily="2" charset="-122"/>
      <p:regular r:id="rId109"/>
    </p:embeddedFont>
    <p:embeddedFont>
      <p:font typeface="Calibri" panose="020F0502020204030204" pitchFamily="34" charset="0"/>
      <p:regular r:id="rId110"/>
      <p:bold r:id="rId111"/>
      <p:italic r:id="rId112"/>
      <p:boldItalic r:id="rId113"/>
    </p:embeddedFont>
    <p:embeddedFont>
      <p:font typeface="Franklin Gothic Book" panose="020B0503020102020204" pitchFamily="34" charset="0"/>
      <p:regular r:id="rId114"/>
      <p:italic r:id="rId115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003366"/>
    <a:srgbClr val="002060"/>
    <a:srgbClr val="000000"/>
    <a:srgbClr val="800000"/>
    <a:srgbClr val="000066"/>
    <a:srgbClr val="D0D8E8"/>
    <a:srgbClr val="23EB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7143" autoAdjust="0"/>
    <p:restoredTop sz="85179" autoAdjust="0"/>
  </p:normalViewPr>
  <p:slideViewPr>
    <p:cSldViewPr>
      <p:cViewPr varScale="1">
        <p:scale>
          <a:sx n="73" d="100"/>
          <a:sy n="73" d="100"/>
        </p:scale>
        <p:origin x="-141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100" d="100"/>
          <a:sy n="100" d="100"/>
        </p:scale>
        <p:origin x="-1554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117" Type="http://schemas.openxmlformats.org/officeDocument/2006/relationships/viewProps" Target="viewProps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112" Type="http://schemas.openxmlformats.org/officeDocument/2006/relationships/font" Target="fonts/font11.fntdata"/><Relationship Id="rId16" Type="http://schemas.openxmlformats.org/officeDocument/2006/relationships/slide" Target="slides/slide13.xml"/><Relationship Id="rId107" Type="http://schemas.openxmlformats.org/officeDocument/2006/relationships/font" Target="fonts/font6.fntdata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87" Type="http://schemas.openxmlformats.org/officeDocument/2006/relationships/slide" Target="slides/slide84.xml"/><Relationship Id="rId102" Type="http://schemas.openxmlformats.org/officeDocument/2006/relationships/font" Target="fonts/font1.fntdata"/><Relationship Id="rId110" Type="http://schemas.openxmlformats.org/officeDocument/2006/relationships/font" Target="fonts/font9.fntdata"/><Relationship Id="rId115" Type="http://schemas.openxmlformats.org/officeDocument/2006/relationships/font" Target="fonts/font14.fntdata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font" Target="fonts/font4.fntdata"/><Relationship Id="rId113" Type="http://schemas.openxmlformats.org/officeDocument/2006/relationships/font" Target="fonts/font12.fntdata"/><Relationship Id="rId118" Type="http://schemas.openxmlformats.org/officeDocument/2006/relationships/theme" Target="theme/theme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103" Type="http://schemas.openxmlformats.org/officeDocument/2006/relationships/font" Target="fonts/font2.fntdata"/><Relationship Id="rId108" Type="http://schemas.openxmlformats.org/officeDocument/2006/relationships/font" Target="fonts/font7.fntdata"/><Relationship Id="rId116" Type="http://schemas.openxmlformats.org/officeDocument/2006/relationships/presProps" Target="presProp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11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6" Type="http://schemas.openxmlformats.org/officeDocument/2006/relationships/font" Target="fonts/font5.fntdata"/><Relationship Id="rId114" Type="http://schemas.openxmlformats.org/officeDocument/2006/relationships/font" Target="fonts/font13.fntdata"/><Relationship Id="rId119" Type="http://schemas.openxmlformats.org/officeDocument/2006/relationships/tableStyles" Target="tableStyles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109" Type="http://schemas.openxmlformats.org/officeDocument/2006/relationships/font" Target="fonts/font8.fntdata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font" Target="fonts/font3.fntdata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C50409B-A944-488D-9593-28F1CEEB5048}" type="datetimeFigureOut">
              <a:rPr lang="zh-CN" altLang="en-US"/>
              <a:pPr>
                <a:defRPr/>
              </a:pPr>
              <a:t>2016-6-13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84B2A8CC-53AB-4645-B7B5-28A87BB992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6495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B2A8CC-53AB-4645-B7B5-28A87BB992C7}" type="slidenum">
              <a:rPr lang="zh-CN" altLang="en-US" smtClean="0"/>
              <a:pPr>
                <a:defRPr/>
              </a:pPr>
              <a:t>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984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B2A8CC-53AB-4645-B7B5-28A87BB992C7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2833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B2A8CC-53AB-4645-B7B5-28A87BB992C7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2833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B2A8CC-53AB-4645-B7B5-28A87BB992C7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2833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B2A8CC-53AB-4645-B7B5-28A87BB992C7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2833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B2A8CC-53AB-4645-B7B5-28A87BB992C7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2833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B2A8CC-53AB-4645-B7B5-28A87BB992C7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2833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B2A8CC-53AB-4645-B7B5-28A87BB992C7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2833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B2A8CC-53AB-4645-B7B5-28A87BB992C7}" type="slidenum">
              <a:rPr lang="zh-CN" altLang="en-US" smtClean="0"/>
              <a:pPr>
                <a:defRPr/>
              </a:pPr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2833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B2A8CC-53AB-4645-B7B5-28A87BB992C7}" type="slidenum">
              <a:rPr lang="zh-CN" altLang="en-US" smtClean="0"/>
              <a:pPr>
                <a:defRPr/>
              </a:pPr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2833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B2A8CC-53AB-4645-B7B5-28A87BB992C7}" type="slidenum">
              <a:rPr lang="zh-CN" altLang="en-US" smtClean="0"/>
              <a:pPr>
                <a:defRPr/>
              </a:pPr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2833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B2A8CC-53AB-4645-B7B5-28A87BB992C7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5416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B2A8CC-53AB-4645-B7B5-28A87BB992C7}" type="slidenum">
              <a:rPr lang="zh-CN" altLang="en-US" smtClean="0"/>
              <a:pPr>
                <a:defRPr/>
              </a:pPr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2833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B2A8CC-53AB-4645-B7B5-28A87BB992C7}" type="slidenum">
              <a:rPr lang="zh-CN" altLang="en-US" smtClean="0"/>
              <a:pPr>
                <a:defRPr/>
              </a:pPr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28330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B2A8CC-53AB-4645-B7B5-28A87BB992C7}" type="slidenum">
              <a:rPr lang="zh-CN" altLang="en-US" smtClean="0"/>
              <a:pPr>
                <a:defRPr/>
              </a:pPr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2833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B2A8CC-53AB-4645-B7B5-28A87BB992C7}" type="slidenum">
              <a:rPr lang="zh-CN" altLang="en-US" smtClean="0"/>
              <a:pPr>
                <a:defRPr/>
              </a:pPr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28330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B2A8CC-53AB-4645-B7B5-28A87BB992C7}" type="slidenum">
              <a:rPr lang="zh-CN" altLang="en-US" smtClean="0"/>
              <a:pPr>
                <a:defRPr/>
              </a:pPr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28330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B2A8CC-53AB-4645-B7B5-28A87BB992C7}" type="slidenum">
              <a:rPr lang="zh-CN" altLang="en-US" smtClean="0"/>
              <a:pPr>
                <a:defRPr/>
              </a:pPr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28330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B2A8CC-53AB-4645-B7B5-28A87BB992C7}" type="slidenum">
              <a:rPr lang="zh-CN" altLang="en-US" smtClean="0"/>
              <a:pPr>
                <a:defRPr/>
              </a:pPr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28330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B2A8CC-53AB-4645-B7B5-28A87BB992C7}" type="slidenum">
              <a:rPr lang="zh-CN" altLang="en-US" smtClean="0"/>
              <a:pPr>
                <a:defRPr/>
              </a:pPr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28330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B2A8CC-53AB-4645-B7B5-28A87BB992C7}" type="slidenum">
              <a:rPr lang="zh-CN" altLang="en-US" smtClean="0"/>
              <a:pPr>
                <a:defRPr/>
              </a:pPr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28330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B2A8CC-53AB-4645-B7B5-28A87BB992C7}" type="slidenum">
              <a:rPr lang="zh-CN" altLang="en-US" smtClean="0"/>
              <a:pPr>
                <a:defRPr/>
              </a:pPr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2833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B2A8CC-53AB-4645-B7B5-28A87BB992C7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776869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B2A8CC-53AB-4645-B7B5-28A87BB992C7}" type="slidenum">
              <a:rPr lang="zh-CN" altLang="en-US" smtClean="0"/>
              <a:pPr>
                <a:defRPr/>
              </a:pPr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28330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B2A8CC-53AB-4645-B7B5-28A87BB992C7}" type="slidenum">
              <a:rPr lang="zh-CN" altLang="en-US" smtClean="0"/>
              <a:pPr>
                <a:defRPr/>
              </a:pPr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28330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B2A8CC-53AB-4645-B7B5-28A87BB992C7}" type="slidenum">
              <a:rPr lang="zh-CN" altLang="en-US" smtClean="0"/>
              <a:pPr>
                <a:defRPr/>
              </a:pPr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01322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b="1" dirty="0" smtClean="0"/>
              <a:t>教学</a:t>
            </a:r>
            <a:r>
              <a:rPr lang="zh-CN" altLang="zh-CN" b="1" dirty="0"/>
              <a:t>理念</a:t>
            </a:r>
            <a:r>
              <a:rPr lang="en-US" altLang="zh-CN" b="1" dirty="0"/>
              <a:t>——HOPE</a:t>
            </a:r>
            <a:endParaRPr lang="zh-CN" altLang="zh-CN" dirty="0"/>
          </a:p>
          <a:p>
            <a:r>
              <a:rPr lang="en-US" altLang="zh-CN" b="1" u="sng" dirty="0"/>
              <a:t>H</a:t>
            </a:r>
            <a:r>
              <a:rPr lang="en-US" altLang="zh-CN" dirty="0"/>
              <a:t>umanities-oriented medical education </a:t>
            </a:r>
            <a:r>
              <a:rPr lang="zh-CN" altLang="zh-CN" dirty="0" smtClean="0"/>
              <a:t>人文</a:t>
            </a:r>
            <a:r>
              <a:rPr lang="zh-CN" altLang="zh-CN" dirty="0"/>
              <a:t>导向的医学</a:t>
            </a:r>
            <a:r>
              <a:rPr lang="zh-CN" altLang="zh-CN" dirty="0" smtClean="0"/>
              <a:t>教育</a:t>
            </a:r>
            <a:endParaRPr lang="en-US" altLang="zh-CN" dirty="0" smtClean="0"/>
          </a:p>
          <a:p>
            <a:r>
              <a:rPr lang="en-US" altLang="zh-CN" b="1" u="sng" dirty="0" smtClean="0"/>
              <a:t>O</a:t>
            </a:r>
            <a:r>
              <a:rPr lang="en-US" altLang="zh-CN" dirty="0" smtClean="0"/>
              <a:t>utcome -based education</a:t>
            </a:r>
            <a:r>
              <a:rPr lang="zh-CN" altLang="en-US" dirty="0" smtClean="0"/>
              <a:t>（</a:t>
            </a:r>
            <a:r>
              <a:rPr lang="en-US" altLang="zh-CN" dirty="0" smtClean="0"/>
              <a:t>OBE</a:t>
            </a:r>
            <a:r>
              <a:rPr lang="zh-CN" altLang="en-US" dirty="0" smtClean="0"/>
              <a:t>）</a:t>
            </a:r>
            <a:r>
              <a:rPr lang="en-US" altLang="zh-CN" dirty="0" smtClean="0"/>
              <a:t>  </a:t>
            </a:r>
            <a:r>
              <a:rPr lang="zh-CN" altLang="zh-CN" dirty="0"/>
              <a:t>结果</a:t>
            </a:r>
            <a:r>
              <a:rPr lang="zh-CN" altLang="zh-CN" dirty="0" smtClean="0"/>
              <a:t>导向的</a:t>
            </a:r>
            <a:r>
              <a:rPr lang="zh-CN" altLang="zh-CN" dirty="0"/>
              <a:t>教育</a:t>
            </a:r>
          </a:p>
          <a:p>
            <a:r>
              <a:rPr lang="en-US" altLang="zh-CN" b="1" u="sng" dirty="0"/>
              <a:t>P</a:t>
            </a:r>
            <a:r>
              <a:rPr lang="en-US" altLang="zh-CN" dirty="0"/>
              <a:t>roblem </a:t>
            </a:r>
            <a:r>
              <a:rPr lang="en-US" altLang="zh-CN" dirty="0" smtClean="0"/>
              <a:t>&amp;  </a:t>
            </a:r>
            <a:r>
              <a:rPr lang="en-US" altLang="zh-CN" b="1" u="sng" dirty="0"/>
              <a:t>P</a:t>
            </a:r>
            <a:r>
              <a:rPr lang="en-US" altLang="zh-CN" dirty="0"/>
              <a:t>ractice-based learning </a:t>
            </a:r>
            <a:r>
              <a:rPr lang="zh-CN" altLang="en-US" dirty="0" smtClean="0"/>
              <a:t>（</a:t>
            </a:r>
            <a:r>
              <a:rPr lang="en-US" altLang="zh-CN" dirty="0" smtClean="0"/>
              <a:t>PBL</a:t>
            </a:r>
            <a:r>
              <a:rPr lang="zh-CN" altLang="en-US" dirty="0" smtClean="0"/>
              <a:t>）</a:t>
            </a:r>
            <a:r>
              <a:rPr lang="en-US" altLang="zh-CN" dirty="0" smtClean="0"/>
              <a:t> </a:t>
            </a:r>
            <a:r>
              <a:rPr lang="zh-CN" altLang="zh-CN" dirty="0"/>
              <a:t>问题</a:t>
            </a:r>
            <a:r>
              <a:rPr lang="zh-CN" altLang="zh-CN" dirty="0" smtClean="0"/>
              <a:t>导向</a:t>
            </a:r>
            <a:r>
              <a:rPr lang="zh-CN" altLang="en-US" dirty="0"/>
              <a:t>和</a:t>
            </a:r>
            <a:r>
              <a:rPr lang="zh-CN" altLang="zh-CN" dirty="0" smtClean="0"/>
              <a:t>实践</a:t>
            </a:r>
            <a:r>
              <a:rPr lang="zh-CN" altLang="zh-CN" dirty="0"/>
              <a:t>导向的学习</a:t>
            </a:r>
          </a:p>
          <a:p>
            <a:r>
              <a:rPr lang="en-US" altLang="zh-CN" b="1" u="sng" dirty="0"/>
              <a:t>E</a:t>
            </a:r>
            <a:r>
              <a:rPr lang="en-US" altLang="zh-CN" dirty="0"/>
              <a:t>vidence-based </a:t>
            </a:r>
            <a:r>
              <a:rPr lang="en-US" altLang="zh-CN" dirty="0" smtClean="0"/>
              <a:t>education</a:t>
            </a:r>
            <a:r>
              <a:rPr lang="zh-CN" altLang="en-US" dirty="0" smtClean="0"/>
              <a:t>（</a:t>
            </a:r>
            <a:r>
              <a:rPr lang="en-US" altLang="zh-CN" dirty="0" smtClean="0"/>
              <a:t>EBE</a:t>
            </a:r>
            <a:r>
              <a:rPr lang="zh-CN" altLang="en-US" dirty="0" smtClean="0"/>
              <a:t>）</a:t>
            </a:r>
            <a:r>
              <a:rPr lang="zh-CN" altLang="zh-CN" dirty="0" smtClean="0"/>
              <a:t>循</a:t>
            </a:r>
            <a:r>
              <a:rPr lang="zh-CN" altLang="zh-CN" dirty="0"/>
              <a:t>证导向的</a:t>
            </a:r>
            <a:r>
              <a:rPr lang="zh-CN" altLang="zh-CN" dirty="0" smtClean="0"/>
              <a:t>教育</a:t>
            </a:r>
            <a:endParaRPr lang="zh-CN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B2A8CC-53AB-4645-B7B5-28A87BB992C7}" type="slidenum">
              <a:rPr lang="zh-CN" altLang="en-US" smtClean="0"/>
              <a:pPr>
                <a:defRPr/>
              </a:pPr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36979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B2A8CC-53AB-4645-B7B5-28A87BB992C7}" type="slidenum">
              <a:rPr lang="zh-CN" altLang="en-US" smtClean="0"/>
              <a:pPr>
                <a:defRPr/>
              </a:pPr>
              <a:t>54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38278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B2A8CC-53AB-4645-B7B5-28A87BB992C7}" type="slidenum">
              <a:rPr lang="zh-CN" altLang="en-US" smtClean="0"/>
              <a:pPr>
                <a:defRPr/>
              </a:pPr>
              <a:t>55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42981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B2A8CC-53AB-4645-B7B5-28A87BB992C7}" type="slidenum">
              <a:rPr lang="zh-CN" altLang="en-US" smtClean="0"/>
              <a:pPr>
                <a:defRPr/>
              </a:pPr>
              <a:t>56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50051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B2A8CC-53AB-4645-B7B5-28A87BB992C7}" type="slidenum">
              <a:rPr lang="zh-CN" altLang="en-US" smtClean="0"/>
              <a:pPr>
                <a:defRPr/>
              </a:pPr>
              <a:t>57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77698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B2A8CC-53AB-4645-B7B5-28A87BB992C7}" type="slidenum">
              <a:rPr lang="zh-CN" altLang="en-US" smtClean="0"/>
              <a:pPr>
                <a:defRPr/>
              </a:pPr>
              <a:t>58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02106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B2A8CC-53AB-4645-B7B5-28A87BB992C7}" type="slidenum">
              <a:rPr lang="zh-CN" altLang="en-US" smtClean="0"/>
              <a:pPr>
                <a:defRPr/>
              </a:pPr>
              <a:t>60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5132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B2A8CC-53AB-4645-B7B5-28A87BB992C7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28330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B2A8CC-53AB-4645-B7B5-28A87BB992C7}" type="slidenum">
              <a:rPr lang="zh-CN" altLang="en-US" smtClean="0"/>
              <a:pPr>
                <a:defRPr/>
              </a:pPr>
              <a:t>61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92447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B2A8CC-53AB-4645-B7B5-28A87BB992C7}" type="slidenum">
              <a:rPr lang="zh-CN" altLang="en-US" smtClean="0"/>
              <a:pPr>
                <a:defRPr/>
              </a:pPr>
              <a:t>62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64548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B2A8CC-53AB-4645-B7B5-28A87BB992C7}" type="slidenum">
              <a:rPr lang="zh-CN" altLang="en-US" smtClean="0"/>
              <a:pPr>
                <a:defRPr/>
              </a:pPr>
              <a:t>63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00928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B2A8CC-53AB-4645-B7B5-28A87BB992C7}" type="slidenum">
              <a:rPr lang="zh-CN" altLang="en-US" smtClean="0"/>
              <a:pPr>
                <a:defRPr/>
              </a:pPr>
              <a:t>64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41078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B2A8CC-53AB-4645-B7B5-28A87BB992C7}" type="slidenum">
              <a:rPr lang="zh-CN" altLang="en-US" smtClean="0"/>
              <a:pPr>
                <a:defRPr/>
              </a:pPr>
              <a:t>65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6145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b="1" dirty="0" smtClean="0">
                <a:solidFill>
                  <a:srgbClr val="C00000"/>
                </a:solidFill>
              </a:rPr>
              <a:t>I-CARE</a:t>
            </a:r>
            <a:r>
              <a:rPr lang="zh-CN" altLang="en-US" b="1" dirty="0" smtClean="0">
                <a:solidFill>
                  <a:srgbClr val="C00000"/>
                </a:solidFill>
              </a:rPr>
              <a:t>模式</a:t>
            </a:r>
            <a:r>
              <a:rPr lang="zh-CN" altLang="zh-CN" b="1" dirty="0" smtClean="0">
                <a:solidFill>
                  <a:srgbClr val="C00000"/>
                </a:solidFill>
              </a:rPr>
              <a:t>：</a:t>
            </a:r>
            <a:endParaRPr lang="en-US" altLang="zh-CN" b="1" dirty="0" smtClean="0">
              <a:solidFill>
                <a:srgbClr val="C00000"/>
              </a:solidFill>
            </a:endParaRPr>
          </a:p>
          <a:p>
            <a:r>
              <a:rPr lang="en-US" altLang="zh-CN" b="1" dirty="0"/>
              <a:t> </a:t>
            </a:r>
            <a:r>
              <a:rPr lang="en-US" altLang="zh-CN" b="1" dirty="0" smtClean="0"/>
              <a:t>       </a:t>
            </a:r>
            <a:r>
              <a:rPr lang="zh-CN" altLang="en-US" b="1" dirty="0" smtClean="0"/>
              <a:t>目标：</a:t>
            </a:r>
            <a:r>
              <a:rPr lang="zh-CN" altLang="zh-CN" dirty="0" smtClean="0"/>
              <a:t>以</a:t>
            </a:r>
            <a:r>
              <a:rPr lang="zh-CN" altLang="zh-CN" dirty="0"/>
              <a:t>学生为中心、以教师为主导，精心构建一个具有鲜明特色的、基于</a:t>
            </a:r>
            <a:r>
              <a:rPr lang="en-US" altLang="zh-CN" dirty="0"/>
              <a:t>“</a:t>
            </a:r>
            <a:r>
              <a:rPr lang="zh-CN" altLang="zh-CN" dirty="0"/>
              <a:t>兴趣、引导和互动</a:t>
            </a:r>
            <a:r>
              <a:rPr lang="en-US" altLang="zh-CN" dirty="0"/>
              <a:t>”</a:t>
            </a:r>
            <a:r>
              <a:rPr lang="zh-CN" altLang="zh-CN" dirty="0"/>
              <a:t>为特征的</a:t>
            </a:r>
            <a:r>
              <a:rPr lang="en-US" altLang="zh-CN" dirty="0"/>
              <a:t>“</a:t>
            </a:r>
            <a:r>
              <a:rPr lang="zh-CN" altLang="zh-CN" dirty="0" smtClean="0"/>
              <a:t>混合式</a:t>
            </a:r>
            <a:r>
              <a:rPr lang="en-US" altLang="zh-CN" dirty="0" smtClean="0"/>
              <a:t>”</a:t>
            </a:r>
            <a:r>
              <a:rPr lang="zh-CN" altLang="zh-CN" dirty="0"/>
              <a:t>教学</a:t>
            </a:r>
            <a:r>
              <a:rPr lang="zh-CN" altLang="zh-CN" dirty="0" smtClean="0"/>
              <a:t>模式</a:t>
            </a:r>
            <a:r>
              <a:rPr lang="zh-CN" altLang="en-US" dirty="0" smtClean="0"/>
              <a:t>和</a:t>
            </a:r>
            <a:r>
              <a:rPr lang="en-US" altLang="zh-CN" dirty="0" smtClean="0"/>
              <a:t>“</a:t>
            </a:r>
            <a:r>
              <a:rPr lang="en-US" altLang="zh-CN" dirty="0"/>
              <a:t>I-CARE</a:t>
            </a:r>
            <a:r>
              <a:rPr lang="en-US" altLang="zh-CN" dirty="0" smtClean="0"/>
              <a:t>”</a:t>
            </a:r>
            <a:r>
              <a:rPr lang="zh-CN" altLang="en-US" dirty="0" smtClean="0"/>
              <a:t>人才培养</a:t>
            </a:r>
            <a:r>
              <a:rPr lang="zh-CN" altLang="zh-CN" dirty="0" smtClean="0"/>
              <a:t>模式。</a:t>
            </a:r>
            <a:endParaRPr lang="en-US" altLang="zh-CN" dirty="0" smtClean="0"/>
          </a:p>
          <a:p>
            <a:r>
              <a:rPr lang="en-US" altLang="zh-CN" b="1" dirty="0"/>
              <a:t> </a:t>
            </a:r>
            <a:r>
              <a:rPr lang="en-US" altLang="zh-CN" b="1" dirty="0" smtClean="0"/>
              <a:t>       </a:t>
            </a:r>
            <a:r>
              <a:rPr lang="zh-CN" altLang="en-US" b="1" dirty="0" smtClean="0"/>
              <a:t>学生：</a:t>
            </a:r>
            <a:r>
              <a:rPr lang="zh-CN" altLang="zh-CN" dirty="0" smtClean="0"/>
              <a:t>通过</a:t>
            </a:r>
            <a:r>
              <a:rPr lang="zh-CN" altLang="zh-CN" dirty="0"/>
              <a:t>一系列教育教学设计和方式激发学生自主学习的兴趣（</a:t>
            </a:r>
            <a:r>
              <a:rPr lang="en-US" altLang="zh-CN" dirty="0"/>
              <a:t>interesting</a:t>
            </a:r>
            <a:r>
              <a:rPr lang="zh-CN" altLang="zh-CN" dirty="0" smtClean="0"/>
              <a:t>），</a:t>
            </a:r>
            <a:r>
              <a:rPr lang="zh-CN" altLang="zh-CN" dirty="0"/>
              <a:t>培养学生的交流沟通（</a:t>
            </a:r>
            <a:r>
              <a:rPr lang="en-US" altLang="zh-CN" dirty="0"/>
              <a:t>communication</a:t>
            </a:r>
            <a:r>
              <a:rPr lang="zh-CN" altLang="zh-CN" dirty="0"/>
              <a:t>）、合作共事（</a:t>
            </a:r>
            <a:r>
              <a:rPr lang="en-US" altLang="zh-CN" dirty="0"/>
              <a:t>corporation</a:t>
            </a:r>
            <a:r>
              <a:rPr lang="zh-CN" altLang="zh-CN" dirty="0"/>
              <a:t>）、批判性思维（</a:t>
            </a:r>
            <a:r>
              <a:rPr lang="en-US" altLang="zh-CN" dirty="0"/>
              <a:t>critical thinking</a:t>
            </a:r>
            <a:r>
              <a:rPr lang="zh-CN" altLang="zh-CN" dirty="0"/>
              <a:t>）、岗位胜任力（</a:t>
            </a:r>
            <a:r>
              <a:rPr lang="en-US" altLang="zh-CN" dirty="0"/>
              <a:t>competence</a:t>
            </a:r>
            <a:r>
              <a:rPr lang="zh-CN" altLang="zh-CN" dirty="0"/>
              <a:t>）、创新（</a:t>
            </a:r>
            <a:r>
              <a:rPr lang="en-US" altLang="zh-CN" dirty="0"/>
              <a:t>creativity</a:t>
            </a:r>
            <a:r>
              <a:rPr lang="zh-CN" altLang="zh-CN" dirty="0"/>
              <a:t>）、自主学习（</a:t>
            </a:r>
            <a:r>
              <a:rPr lang="en-US" altLang="zh-CN" dirty="0"/>
              <a:t>active learning</a:t>
            </a:r>
            <a:r>
              <a:rPr lang="zh-CN" altLang="zh-CN" dirty="0"/>
              <a:t>）、社会责任感（</a:t>
            </a:r>
            <a:r>
              <a:rPr lang="en-US" altLang="zh-CN" dirty="0"/>
              <a:t>responsibility</a:t>
            </a:r>
            <a:r>
              <a:rPr lang="zh-CN" altLang="zh-CN" dirty="0"/>
              <a:t>）等核心能力，成为卓越（</a:t>
            </a:r>
            <a:r>
              <a:rPr lang="en-US" altLang="zh-CN" dirty="0"/>
              <a:t>excellence</a:t>
            </a:r>
            <a:r>
              <a:rPr lang="zh-CN" altLang="zh-CN" dirty="0"/>
              <a:t>）医学人才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b="1" dirty="0"/>
              <a:t> </a:t>
            </a:r>
            <a:r>
              <a:rPr lang="en-US" altLang="zh-CN" b="1" dirty="0" smtClean="0"/>
              <a:t>       </a:t>
            </a:r>
            <a:r>
              <a:rPr lang="zh-CN" altLang="en-US" b="1" dirty="0" smtClean="0"/>
              <a:t>教学模式</a:t>
            </a:r>
            <a:r>
              <a:rPr lang="zh-CN" altLang="en-US" dirty="0" smtClean="0"/>
              <a:t>：</a:t>
            </a:r>
            <a:r>
              <a:rPr lang="zh-CN" altLang="zh-CN" dirty="0" smtClean="0"/>
              <a:t>重构</a:t>
            </a:r>
            <a:r>
              <a:rPr lang="zh-CN" altLang="zh-CN" dirty="0"/>
              <a:t>整合式（</a:t>
            </a:r>
            <a:r>
              <a:rPr lang="en-US" altLang="zh-CN" dirty="0"/>
              <a:t>integrative</a:t>
            </a:r>
            <a:r>
              <a:rPr lang="zh-CN" altLang="zh-CN" dirty="0"/>
              <a:t>）课程体系和启发、互动式（</a:t>
            </a:r>
            <a:r>
              <a:rPr lang="en-US" altLang="zh-CN" dirty="0"/>
              <a:t>interactive</a:t>
            </a:r>
            <a:r>
              <a:rPr lang="zh-CN" altLang="zh-CN" dirty="0"/>
              <a:t>）教学模式，开展案例学习（</a:t>
            </a:r>
            <a:r>
              <a:rPr lang="en-US" altLang="zh-CN" dirty="0"/>
              <a:t>case-based learning</a:t>
            </a:r>
            <a:r>
              <a:rPr lang="zh-CN" altLang="zh-CN" dirty="0"/>
              <a:t>）、合作式学习（</a:t>
            </a:r>
            <a:r>
              <a:rPr lang="en-US" altLang="zh-CN" dirty="0"/>
              <a:t>cooperative learning</a:t>
            </a:r>
            <a:r>
              <a:rPr lang="zh-CN" altLang="zh-CN" dirty="0"/>
              <a:t>）、自主学习（</a:t>
            </a:r>
            <a:r>
              <a:rPr lang="en-US" altLang="zh-CN" dirty="0"/>
              <a:t>active learning</a:t>
            </a:r>
            <a:r>
              <a:rPr lang="zh-CN" altLang="zh-CN" dirty="0"/>
              <a:t>）、探究式学习（</a:t>
            </a:r>
            <a:r>
              <a:rPr lang="en-US" altLang="zh-CN" dirty="0"/>
              <a:t>research-based learning</a:t>
            </a:r>
            <a:r>
              <a:rPr lang="zh-CN" altLang="zh-CN" dirty="0"/>
              <a:t>）、体验式学习（</a:t>
            </a:r>
            <a:r>
              <a:rPr lang="en-US" altLang="zh-CN" dirty="0"/>
              <a:t>experiential learning</a:t>
            </a:r>
            <a:r>
              <a:rPr lang="zh-CN" altLang="zh-CN" dirty="0"/>
              <a:t>）和基于信息技术的网络自主学习（</a:t>
            </a:r>
            <a:r>
              <a:rPr lang="en-US" altLang="zh-CN" dirty="0"/>
              <a:t>web-based </a:t>
            </a:r>
            <a:r>
              <a:rPr lang="en-US" altLang="zh-CN" dirty="0" smtClean="0"/>
              <a:t>e-learning</a:t>
            </a:r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  </a:t>
            </a:r>
            <a:r>
              <a:rPr lang="zh-CN" altLang="en-US" b="1" dirty="0" smtClean="0"/>
              <a:t>教师：</a:t>
            </a:r>
            <a:r>
              <a:rPr lang="zh-CN" altLang="zh-CN" dirty="0" smtClean="0"/>
              <a:t>培养</a:t>
            </a:r>
            <a:r>
              <a:rPr lang="zh-CN" altLang="zh-CN" dirty="0"/>
              <a:t>一批具备良好的岗位胜任力（</a:t>
            </a:r>
            <a:r>
              <a:rPr lang="en-US" altLang="zh-CN" dirty="0"/>
              <a:t>competence</a:t>
            </a:r>
            <a:r>
              <a:rPr lang="zh-CN" altLang="zh-CN" dirty="0" smtClean="0"/>
              <a:t>），赏识</a:t>
            </a:r>
            <a:r>
              <a:rPr lang="zh-CN" altLang="zh-CN" dirty="0"/>
              <a:t>（</a:t>
            </a:r>
            <a:r>
              <a:rPr lang="en-US" altLang="zh-CN" dirty="0"/>
              <a:t>appreciation</a:t>
            </a:r>
            <a:r>
              <a:rPr lang="zh-CN" altLang="zh-CN" dirty="0"/>
              <a:t>）学生，具有强烈的责任感（</a:t>
            </a:r>
            <a:r>
              <a:rPr lang="en-US" altLang="zh-CN" dirty="0"/>
              <a:t>responsibility</a:t>
            </a:r>
            <a:r>
              <a:rPr lang="zh-CN" altLang="zh-CN" dirty="0"/>
              <a:t>）和教学热情（</a:t>
            </a:r>
            <a:r>
              <a:rPr lang="en-US" altLang="zh-CN" dirty="0"/>
              <a:t>enthusiasm</a:t>
            </a:r>
            <a:r>
              <a:rPr lang="zh-CN" altLang="zh-CN" dirty="0"/>
              <a:t>），善于启发引导（</a:t>
            </a:r>
            <a:r>
              <a:rPr lang="en-US" altLang="zh-CN" dirty="0"/>
              <a:t>inducing</a:t>
            </a:r>
            <a:r>
              <a:rPr lang="zh-CN" altLang="zh-CN" dirty="0"/>
              <a:t>）学生</a:t>
            </a:r>
            <a:r>
              <a:rPr lang="zh-CN" altLang="zh-CN" dirty="0" smtClean="0"/>
              <a:t>的教师</a:t>
            </a:r>
            <a:r>
              <a:rPr lang="zh-CN" altLang="zh-CN" dirty="0"/>
              <a:t>队伍。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B2A8CC-53AB-4645-B7B5-28A87BB992C7}" type="slidenum">
              <a:rPr lang="zh-CN" altLang="en-US" smtClean="0"/>
              <a:pPr>
                <a:defRPr/>
              </a:pPr>
              <a:t>66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52646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PBL</a:t>
            </a:r>
            <a:r>
              <a:rPr lang="zh-CN" altLang="en-US" dirty="0" smtClean="0"/>
              <a:t>：</a:t>
            </a:r>
            <a:r>
              <a:rPr lang="en-US" altLang="zh-CN" dirty="0" smtClean="0"/>
              <a:t>problem-based</a:t>
            </a:r>
            <a:r>
              <a:rPr lang="en-US" altLang="zh-CN" baseline="0" dirty="0" smtClean="0"/>
              <a:t> learning</a:t>
            </a:r>
            <a:r>
              <a:rPr lang="zh-CN" altLang="en-US" baseline="0" dirty="0" smtClean="0"/>
              <a:t>，问题导向学习</a:t>
            </a:r>
            <a:endParaRPr lang="en-US" altLang="zh-CN" baseline="0" dirty="0" smtClean="0"/>
          </a:p>
          <a:p>
            <a:r>
              <a:rPr lang="en-US" altLang="zh-CN" baseline="0" dirty="0" smtClean="0"/>
              <a:t>RBL</a:t>
            </a:r>
            <a:r>
              <a:rPr lang="zh-CN" altLang="en-US" baseline="0" dirty="0" smtClean="0"/>
              <a:t>：</a:t>
            </a:r>
            <a:r>
              <a:rPr lang="en-US" altLang="zh-CN" baseline="0" dirty="0" smtClean="0"/>
              <a:t>research-based learning</a:t>
            </a:r>
            <a:r>
              <a:rPr lang="zh-CN" altLang="en-US" baseline="0" dirty="0" smtClean="0"/>
              <a:t>，探究式学习</a:t>
            </a:r>
            <a:endParaRPr lang="en-US" altLang="zh-CN" baseline="0" dirty="0" smtClean="0"/>
          </a:p>
          <a:p>
            <a:r>
              <a:rPr lang="en-US" altLang="zh-CN" baseline="0" dirty="0" smtClean="0"/>
              <a:t>TBL</a:t>
            </a:r>
            <a:r>
              <a:rPr lang="zh-CN" altLang="en-US" baseline="0" dirty="0" smtClean="0"/>
              <a:t>：</a:t>
            </a:r>
            <a:r>
              <a:rPr lang="en-US" altLang="zh-CN" baseline="0" dirty="0" smtClean="0"/>
              <a:t>team-based learning</a:t>
            </a:r>
            <a:r>
              <a:rPr lang="zh-CN" altLang="en-US" baseline="0" dirty="0" smtClean="0"/>
              <a:t>，以团队为基础的学习</a:t>
            </a:r>
            <a:endParaRPr lang="en-US" altLang="zh-CN" baseline="0" dirty="0" smtClean="0"/>
          </a:p>
          <a:p>
            <a:r>
              <a:rPr lang="en-US" altLang="zh-CN" baseline="0" dirty="0" smtClean="0"/>
              <a:t>CBL</a:t>
            </a:r>
            <a:r>
              <a:rPr lang="zh-CN" altLang="en-US" baseline="0" dirty="0" smtClean="0"/>
              <a:t>：</a:t>
            </a:r>
            <a:r>
              <a:rPr lang="en-US" altLang="zh-CN" baseline="0" dirty="0" smtClean="0"/>
              <a:t>case-based learning</a:t>
            </a:r>
            <a:r>
              <a:rPr lang="zh-CN" altLang="en-US" baseline="0" dirty="0" smtClean="0"/>
              <a:t>，以病例为基础的学习</a:t>
            </a:r>
            <a:endParaRPr lang="en-US" altLang="zh-CN" baseline="0" dirty="0" smtClean="0"/>
          </a:p>
          <a:p>
            <a:r>
              <a:rPr lang="zh-CN" altLang="en-US" baseline="0" dirty="0" smtClean="0"/>
              <a:t>慕课（</a:t>
            </a:r>
            <a:r>
              <a:rPr lang="en-US" altLang="zh-CN" baseline="0" dirty="0" smtClean="0"/>
              <a:t>MOOC</a:t>
            </a:r>
            <a:r>
              <a:rPr lang="zh-CN" altLang="en-US" baseline="0" dirty="0" smtClean="0"/>
              <a:t>）：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massive online open courses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，大规模开放在线课程</a:t>
            </a:r>
            <a:endParaRPr lang="en-US" altLang="zh-CN" baseline="0" dirty="0" smtClean="0"/>
          </a:p>
          <a:p>
            <a:r>
              <a:rPr lang="en-US" altLang="zh-CN" baseline="0" dirty="0" smtClean="0"/>
              <a:t>U-learning</a:t>
            </a:r>
            <a:r>
              <a:rPr lang="zh-CN" altLang="en-US" baseline="0" dirty="0" smtClean="0"/>
              <a:t>：</a:t>
            </a:r>
            <a:r>
              <a:rPr lang="en-US" altLang="zh-CN" b="0" i="0" dirty="0" smtClean="0">
                <a:solidFill>
                  <a:schemeClr val="tx2"/>
                </a:solidFill>
              </a:rPr>
              <a:t>ubiquitous learning</a:t>
            </a:r>
            <a:r>
              <a:rPr lang="zh-CN" altLang="en-US" b="0" i="0" dirty="0" smtClean="0">
                <a:solidFill>
                  <a:schemeClr val="tx2"/>
                </a:solidFill>
              </a:rPr>
              <a:t>，泛在学习</a:t>
            </a:r>
            <a:endParaRPr lang="en-US" altLang="zh-CN" b="0" i="0" dirty="0" smtClean="0">
              <a:solidFill>
                <a:schemeClr val="tx2"/>
              </a:solidFill>
            </a:endParaRPr>
          </a:p>
          <a:p>
            <a:r>
              <a:rPr lang="zh-CN" altLang="en-US" b="0" i="0" dirty="0" smtClean="0">
                <a:solidFill>
                  <a:schemeClr val="tx2"/>
                </a:solidFill>
              </a:rPr>
              <a:t>私播课（</a:t>
            </a:r>
            <a:r>
              <a:rPr lang="en-US" altLang="zh-CN" b="0" i="0" dirty="0" smtClean="0">
                <a:solidFill>
                  <a:schemeClr val="tx2"/>
                </a:solidFill>
              </a:rPr>
              <a:t>SPOC</a:t>
            </a:r>
            <a:r>
              <a:rPr lang="zh-CN" altLang="en-US" b="0" i="0" dirty="0" smtClean="0">
                <a:solidFill>
                  <a:schemeClr val="tx2"/>
                </a:solidFill>
              </a:rPr>
              <a:t>）：</a:t>
            </a:r>
            <a:r>
              <a:rPr lang="en-US" altLang="zh-CN" b="0" i="0" dirty="0" smtClean="0">
                <a:solidFill>
                  <a:schemeClr val="tx2"/>
                </a:solidFill>
              </a:rPr>
              <a:t>s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mall private online course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，小规模限制性在线课程</a:t>
            </a:r>
            <a:endParaRPr lang="zh-CN" altLang="en-US" b="0" i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B2A8CC-53AB-4645-B7B5-28A87BB992C7}" type="slidenum">
              <a:rPr lang="zh-CN" altLang="en-US" smtClean="0"/>
              <a:pPr>
                <a:defRPr/>
              </a:pPr>
              <a:t>67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973121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656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84E6230-4EE5-421E-B8D0-3BBEFBE0C4D3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B2A8CC-53AB-4645-B7B5-28A87BB992C7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2833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B2A8CC-53AB-4645-B7B5-28A87BB992C7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2833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B2A8CC-53AB-4645-B7B5-28A87BB992C7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2833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B2A8CC-53AB-4645-B7B5-28A87BB992C7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2833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B2A8CC-53AB-4645-B7B5-28A87BB992C7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2833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0.png"/><Relationship Id="rId5" Type="http://schemas.openxmlformats.org/officeDocument/2006/relationships/image" Target="../media/image3.png"/><Relationship Id="rId4" Type="http://schemas.openxmlformats.org/officeDocument/2006/relationships/image" Target="../media/image9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>
            <a:grpSpLocks/>
          </p:cNvGrpSpPr>
          <p:nvPr userDrawn="1"/>
        </p:nvGrpSpPr>
        <p:grpSpPr bwMode="auto">
          <a:xfrm>
            <a:off x="142875" y="155575"/>
            <a:ext cx="2286000" cy="487363"/>
            <a:chOff x="3059832" y="1050241"/>
            <a:chExt cx="3384376" cy="810002"/>
          </a:xfrm>
        </p:grpSpPr>
        <p:pic>
          <p:nvPicPr>
            <p:cNvPr id="3" name="图片 10"/>
            <p:cNvPicPr>
              <a:picLocks noChangeAspect="1"/>
            </p:cNvPicPr>
            <p:nvPr userDrawn="1"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059832" y="1050241"/>
              <a:ext cx="673610" cy="8100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图片 14"/>
            <p:cNvPicPr>
              <a:picLocks noChangeAspect="1"/>
            </p:cNvPicPr>
            <p:nvPr userDrawn="1"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730872" y="1050241"/>
              <a:ext cx="2713336" cy="5387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图片 15"/>
            <p:cNvPicPr>
              <a:picLocks noChangeAspect="1"/>
            </p:cNvPicPr>
            <p:nvPr userDrawn="1"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733442" y="1438169"/>
              <a:ext cx="2710766" cy="4220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矩形 7"/>
          <p:cNvSpPr/>
          <p:nvPr userDrawn="1"/>
        </p:nvSpPr>
        <p:spPr>
          <a:xfrm>
            <a:off x="-22650" y="5495054"/>
            <a:ext cx="916665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lnSpc>
                <a:spcPct val="135000"/>
              </a:lnSpc>
              <a:spcBef>
                <a:spcPts val="600"/>
              </a:spcBef>
              <a:spcAft>
                <a:spcPts val="0"/>
              </a:spcAft>
              <a:defRPr/>
            </a:pPr>
            <a:endParaRPr lang="en-US" altLang="zh-CN" sz="1200" spc="-90" dirty="0">
              <a:gradFill>
                <a:gsLst>
                  <a:gs pos="0">
                    <a:schemeClr val="tx1"/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0"/>
              </a:gra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 fontAlgn="auto">
              <a:lnSpc>
                <a:spcPct val="135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zh-CN" altLang="en-US" sz="1400" spc="-90" dirty="0">
                <a:gradFill>
                  <a:gsLst>
                    <a:gs pos="0">
                      <a:schemeClr val="tx1"/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Arial" pitchFamily="34" charset="0"/>
                <a:ea typeface="微软雅黑" pitchFamily="34" charset="-122"/>
                <a:cs typeface="Arial" pitchFamily="34" charset="0"/>
              </a:rPr>
              <a:t>江宁校区：江苏省南京市江宁区龙眠大道</a:t>
            </a:r>
            <a:r>
              <a:rPr lang="en-US" altLang="zh-CN" sz="1400" spc="-90" dirty="0">
                <a:gradFill>
                  <a:gsLst>
                    <a:gs pos="0">
                      <a:schemeClr val="tx1"/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Arial" pitchFamily="34" charset="0"/>
                <a:ea typeface="微软雅黑" pitchFamily="34" charset="-122"/>
                <a:cs typeface="Arial" pitchFamily="34" charset="0"/>
              </a:rPr>
              <a:t>101</a:t>
            </a:r>
            <a:r>
              <a:rPr lang="zh-CN" altLang="en-US" sz="1400" spc="-90" dirty="0">
                <a:gradFill>
                  <a:gsLst>
                    <a:gs pos="0">
                      <a:schemeClr val="tx1"/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Arial" pitchFamily="34" charset="0"/>
                <a:ea typeface="微软雅黑" pitchFamily="34" charset="-122"/>
                <a:cs typeface="Arial" pitchFamily="34" charset="0"/>
              </a:rPr>
              <a:t>号  邮政编码：</a:t>
            </a:r>
            <a:r>
              <a:rPr lang="en-US" altLang="zh-CN" sz="1400" spc="-90" dirty="0">
                <a:gradFill>
                  <a:gsLst>
                    <a:gs pos="0">
                      <a:schemeClr val="tx1"/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Arial" pitchFamily="34" charset="0"/>
                <a:ea typeface="微软雅黑" pitchFamily="34" charset="-122"/>
                <a:cs typeface="Arial" pitchFamily="34" charset="0"/>
              </a:rPr>
              <a:t>211166</a:t>
            </a:r>
          </a:p>
          <a:p>
            <a:pPr fontAlgn="auto">
              <a:lnSpc>
                <a:spcPct val="135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zh-CN" altLang="en-US" sz="1400" spc="-90" dirty="0">
                <a:gradFill>
                  <a:gsLst>
                    <a:gs pos="0">
                      <a:schemeClr val="tx1"/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Arial" pitchFamily="34" charset="0"/>
                <a:ea typeface="微软雅黑" pitchFamily="34" charset="-122"/>
                <a:cs typeface="Arial" pitchFamily="34" charset="0"/>
              </a:rPr>
              <a:t>                                                       五台校区：江苏省南京市汉中路</a:t>
            </a:r>
            <a:r>
              <a:rPr lang="en-US" altLang="zh-CN" sz="1400" spc="-90" dirty="0">
                <a:gradFill>
                  <a:gsLst>
                    <a:gs pos="0">
                      <a:schemeClr val="tx1"/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Arial" pitchFamily="34" charset="0"/>
                <a:ea typeface="微软雅黑" pitchFamily="34" charset="-122"/>
                <a:cs typeface="Arial" pitchFamily="34" charset="0"/>
              </a:rPr>
              <a:t>140</a:t>
            </a:r>
            <a:r>
              <a:rPr lang="zh-CN" altLang="en-US" sz="1400" spc="-90" dirty="0">
                <a:gradFill>
                  <a:gsLst>
                    <a:gs pos="0">
                      <a:schemeClr val="tx1"/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Arial" pitchFamily="34" charset="0"/>
                <a:ea typeface="微软雅黑" pitchFamily="34" charset="-122"/>
                <a:cs typeface="Arial" pitchFamily="34" charset="0"/>
              </a:rPr>
              <a:t>号                    邮政编码：</a:t>
            </a:r>
            <a:r>
              <a:rPr lang="en-US" altLang="zh-CN" sz="1400" spc="-90" dirty="0">
                <a:gradFill>
                  <a:gsLst>
                    <a:gs pos="0">
                      <a:schemeClr val="tx1"/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0"/>
                </a:gradFill>
                <a:latin typeface="Arial" pitchFamily="34" charset="0"/>
                <a:ea typeface="微软雅黑" pitchFamily="34" charset="-122"/>
                <a:cs typeface="Arial" pitchFamily="34" charset="0"/>
              </a:rPr>
              <a:t>210029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>
            <a:grpSpLocks/>
          </p:cNvGrpSpPr>
          <p:nvPr userDrawn="1"/>
        </p:nvGrpSpPr>
        <p:grpSpPr bwMode="auto">
          <a:xfrm>
            <a:off x="214313" y="357188"/>
            <a:ext cx="2249487" cy="538162"/>
            <a:chOff x="3059832" y="1050241"/>
            <a:chExt cx="3384376" cy="810002"/>
          </a:xfrm>
        </p:grpSpPr>
        <p:pic>
          <p:nvPicPr>
            <p:cNvPr id="3" name="图片 11"/>
            <p:cNvPicPr>
              <a:picLocks noChangeAspect="1"/>
            </p:cNvPicPr>
            <p:nvPr userDrawn="1"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059832" y="1050241"/>
              <a:ext cx="673610" cy="8100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图片 13"/>
            <p:cNvPicPr>
              <a:picLocks noChangeAspect="1"/>
            </p:cNvPicPr>
            <p:nvPr userDrawn="1"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730872" y="1050241"/>
              <a:ext cx="2713336" cy="5387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图片 14"/>
            <p:cNvPicPr>
              <a:picLocks noChangeAspect="1"/>
            </p:cNvPicPr>
            <p:nvPr userDrawn="1"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733442" y="1438169"/>
              <a:ext cx="2710766" cy="4220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6" name="图片 15" descr="未标题-1.gif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5786438" y="6297613"/>
            <a:ext cx="314325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"/>
          <p:cNvSpPr>
            <a:spLocks noChangeArrowheads="1"/>
          </p:cNvSpPr>
          <p:nvPr userDrawn="1"/>
        </p:nvSpPr>
        <p:spPr bwMode="auto">
          <a:xfrm>
            <a:off x="0" y="6453188"/>
            <a:ext cx="9144000" cy="404812"/>
          </a:xfrm>
          <a:prstGeom prst="rect">
            <a:avLst/>
          </a:prstGeom>
          <a:solidFill>
            <a:srgbClr val="EAEAEA"/>
          </a:solidFill>
          <a:ln>
            <a:noFill/>
          </a:ln>
          <a:extLst/>
        </p:spPr>
        <p:txBody>
          <a:bodyPr anchor="ctr"/>
          <a:lstStyle>
            <a:lvl1pPr eaLnBrk="0" hangingPunct="0">
              <a:defRPr sz="1600">
                <a:solidFill>
                  <a:srgbClr val="055692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 eaLnBrk="0" hangingPunct="0">
              <a:defRPr sz="1600">
                <a:solidFill>
                  <a:srgbClr val="055692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 eaLnBrk="0" hangingPunct="0">
              <a:defRPr sz="1600">
                <a:solidFill>
                  <a:srgbClr val="055692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 eaLnBrk="0" hangingPunct="0">
              <a:defRPr sz="1600">
                <a:solidFill>
                  <a:srgbClr val="055692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 eaLnBrk="0" hangingPunct="0">
              <a:defRPr sz="1600">
                <a:solidFill>
                  <a:srgbClr val="055692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55692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55692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55692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55692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dirty="0" smtClean="0">
              <a:solidFill>
                <a:srgbClr val="FFFFFF"/>
              </a:solidFill>
              <a:latin typeface="Franklin Gothic Book" pitchFamily="34" charset="0"/>
              <a:ea typeface="宋体" pitchFamily="2" charset="-122"/>
            </a:endParaRPr>
          </a:p>
        </p:txBody>
      </p:sp>
      <p:grpSp>
        <p:nvGrpSpPr>
          <p:cNvPr id="1026" name="组合 14"/>
          <p:cNvGrpSpPr>
            <a:grpSpLocks/>
          </p:cNvGrpSpPr>
          <p:nvPr userDrawn="1"/>
        </p:nvGrpSpPr>
        <p:grpSpPr bwMode="auto">
          <a:xfrm>
            <a:off x="-1588" y="692150"/>
            <a:ext cx="9145588" cy="73025"/>
            <a:chOff x="-1855" y="4900951"/>
            <a:chExt cx="9145855" cy="144016"/>
          </a:xfrm>
        </p:grpSpPr>
        <p:sp>
          <p:nvSpPr>
            <p:cNvPr id="16" name="平行四边形 9"/>
            <p:cNvSpPr/>
            <p:nvPr userDrawn="1"/>
          </p:nvSpPr>
          <p:spPr>
            <a:xfrm>
              <a:off x="6516611" y="4900951"/>
              <a:ext cx="2627389" cy="144016"/>
            </a:xfrm>
            <a:custGeom>
              <a:avLst/>
              <a:gdLst>
                <a:gd name="connsiteX0" fmla="*/ 0 w 2627784"/>
                <a:gd name="connsiteY0" fmla="*/ 144016 h 144016"/>
                <a:gd name="connsiteX1" fmla="*/ 79565 w 2627784"/>
                <a:gd name="connsiteY1" fmla="*/ 0 h 144016"/>
                <a:gd name="connsiteX2" fmla="*/ 2627784 w 2627784"/>
                <a:gd name="connsiteY2" fmla="*/ 0 h 144016"/>
                <a:gd name="connsiteX3" fmla="*/ 2548219 w 2627784"/>
                <a:gd name="connsiteY3" fmla="*/ 144016 h 144016"/>
                <a:gd name="connsiteX4" fmla="*/ 0 w 2627784"/>
                <a:gd name="connsiteY4" fmla="*/ 144016 h 144016"/>
                <a:gd name="connsiteX0" fmla="*/ 0 w 2627784"/>
                <a:gd name="connsiteY0" fmla="*/ 144016 h 144016"/>
                <a:gd name="connsiteX1" fmla="*/ 79565 w 2627784"/>
                <a:gd name="connsiteY1" fmla="*/ 0 h 144016"/>
                <a:gd name="connsiteX2" fmla="*/ 2627784 w 2627784"/>
                <a:gd name="connsiteY2" fmla="*/ 0 h 144016"/>
                <a:gd name="connsiteX3" fmla="*/ 2626507 w 2627784"/>
                <a:gd name="connsiteY3" fmla="*/ 140885 h 144016"/>
                <a:gd name="connsiteX4" fmla="*/ 0 w 2627784"/>
                <a:gd name="connsiteY4" fmla="*/ 144016 h 144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7784" h="144016">
                  <a:moveTo>
                    <a:pt x="0" y="144016"/>
                  </a:moveTo>
                  <a:lnTo>
                    <a:pt x="79565" y="0"/>
                  </a:lnTo>
                  <a:lnTo>
                    <a:pt x="2627784" y="0"/>
                  </a:lnTo>
                  <a:cubicBezTo>
                    <a:pt x="2627358" y="46962"/>
                    <a:pt x="2626933" y="93923"/>
                    <a:pt x="2626507" y="140885"/>
                  </a:cubicBezTo>
                  <a:lnTo>
                    <a:pt x="0" y="144016"/>
                  </a:lnTo>
                  <a:close/>
                </a:path>
              </a:pathLst>
            </a:custGeom>
            <a:solidFill>
              <a:srgbClr val="DDAC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平行四边形 10"/>
            <p:cNvSpPr/>
            <p:nvPr userDrawn="1"/>
          </p:nvSpPr>
          <p:spPr>
            <a:xfrm>
              <a:off x="-1855" y="4900951"/>
              <a:ext cx="6518466" cy="144016"/>
            </a:xfrm>
            <a:custGeom>
              <a:avLst/>
              <a:gdLst>
                <a:gd name="connsiteX0" fmla="*/ 0 w 6516215"/>
                <a:gd name="connsiteY0" fmla="*/ 144016 h 144016"/>
                <a:gd name="connsiteX1" fmla="*/ 79565 w 6516215"/>
                <a:gd name="connsiteY1" fmla="*/ 0 h 144016"/>
                <a:gd name="connsiteX2" fmla="*/ 6516215 w 6516215"/>
                <a:gd name="connsiteY2" fmla="*/ 0 h 144016"/>
                <a:gd name="connsiteX3" fmla="*/ 6436650 w 6516215"/>
                <a:gd name="connsiteY3" fmla="*/ 144016 h 144016"/>
                <a:gd name="connsiteX4" fmla="*/ 0 w 6516215"/>
                <a:gd name="connsiteY4" fmla="*/ 144016 h 144016"/>
                <a:gd name="connsiteX0" fmla="*/ 1855 w 6518070"/>
                <a:gd name="connsiteY0" fmla="*/ 144016 h 144016"/>
                <a:gd name="connsiteX1" fmla="*/ 0 w 6518070"/>
                <a:gd name="connsiteY1" fmla="*/ 0 h 144016"/>
                <a:gd name="connsiteX2" fmla="*/ 6518070 w 6518070"/>
                <a:gd name="connsiteY2" fmla="*/ 0 h 144016"/>
                <a:gd name="connsiteX3" fmla="*/ 6438505 w 6518070"/>
                <a:gd name="connsiteY3" fmla="*/ 144016 h 144016"/>
                <a:gd name="connsiteX4" fmla="*/ 1855 w 6518070"/>
                <a:gd name="connsiteY4" fmla="*/ 144016 h 144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18070" h="144016">
                  <a:moveTo>
                    <a:pt x="1855" y="144016"/>
                  </a:moveTo>
                  <a:cubicBezTo>
                    <a:pt x="1237" y="96011"/>
                    <a:pt x="618" y="48005"/>
                    <a:pt x="0" y="0"/>
                  </a:cubicBezTo>
                  <a:lnTo>
                    <a:pt x="6518070" y="0"/>
                  </a:lnTo>
                  <a:lnTo>
                    <a:pt x="6438505" y="144016"/>
                  </a:lnTo>
                  <a:lnTo>
                    <a:pt x="1855" y="144016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027" name="组合 17"/>
          <p:cNvGrpSpPr>
            <a:grpSpLocks/>
          </p:cNvGrpSpPr>
          <p:nvPr userDrawn="1"/>
        </p:nvGrpSpPr>
        <p:grpSpPr bwMode="auto">
          <a:xfrm>
            <a:off x="7307263" y="179388"/>
            <a:ext cx="1800225" cy="431800"/>
            <a:chOff x="3059832" y="1050241"/>
            <a:chExt cx="3384376" cy="810002"/>
          </a:xfrm>
        </p:grpSpPr>
        <p:pic>
          <p:nvPicPr>
            <p:cNvPr id="1037" name="图片 18"/>
            <p:cNvPicPr>
              <a:picLocks noChangeAspect="1"/>
            </p:cNvPicPr>
            <p:nvPr userDrawn="1"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059832" y="1050241"/>
              <a:ext cx="673610" cy="8100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8" name="图片 19"/>
            <p:cNvPicPr>
              <a:picLocks noChangeAspect="1"/>
            </p:cNvPicPr>
            <p:nvPr userDrawn="1"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730872" y="1050241"/>
              <a:ext cx="2713336" cy="5387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9" name="图片 20"/>
            <p:cNvPicPr>
              <a:picLocks noChangeAspect="1"/>
            </p:cNvPicPr>
            <p:nvPr userDrawn="1"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733442" y="1438169"/>
              <a:ext cx="2710766" cy="4220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3" name="矩形 3"/>
          <p:cNvSpPr>
            <a:spLocks noChangeArrowheads="1"/>
          </p:cNvSpPr>
          <p:nvPr userDrawn="1"/>
        </p:nvSpPr>
        <p:spPr bwMode="auto">
          <a:xfrm>
            <a:off x="0" y="6786563"/>
            <a:ext cx="9144000" cy="71437"/>
          </a:xfrm>
          <a:prstGeom prst="rect">
            <a:avLst/>
          </a:prstGeom>
          <a:solidFill>
            <a:srgbClr val="002060"/>
          </a:solidFill>
          <a:ln>
            <a:noFill/>
          </a:ln>
          <a:extLst/>
        </p:spPr>
        <p:txBody>
          <a:bodyPr anchor="ctr"/>
          <a:lstStyle>
            <a:lvl1pPr eaLnBrk="0" hangingPunct="0">
              <a:defRPr sz="1600">
                <a:solidFill>
                  <a:srgbClr val="055692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 eaLnBrk="0" hangingPunct="0">
              <a:defRPr sz="1600">
                <a:solidFill>
                  <a:srgbClr val="055692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 eaLnBrk="0" hangingPunct="0">
              <a:defRPr sz="1600">
                <a:solidFill>
                  <a:srgbClr val="055692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 eaLnBrk="0" hangingPunct="0">
              <a:defRPr sz="1600">
                <a:solidFill>
                  <a:srgbClr val="055692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 eaLnBrk="0" hangingPunct="0">
              <a:defRPr sz="1600">
                <a:solidFill>
                  <a:srgbClr val="055692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55692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55692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55692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55692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smtClean="0">
              <a:solidFill>
                <a:srgbClr val="FFFFFF"/>
              </a:solidFill>
              <a:latin typeface="Franklin Gothic Book" pitchFamily="34" charset="0"/>
              <a:ea typeface="宋体" pitchFamily="2" charset="-122"/>
            </a:endParaRPr>
          </a:p>
        </p:txBody>
      </p:sp>
      <p:grpSp>
        <p:nvGrpSpPr>
          <p:cNvPr id="1030" name="Group 14"/>
          <p:cNvGrpSpPr>
            <a:grpSpLocks/>
          </p:cNvGrpSpPr>
          <p:nvPr userDrawn="1"/>
        </p:nvGrpSpPr>
        <p:grpSpPr bwMode="auto">
          <a:xfrm>
            <a:off x="8429625" y="6537325"/>
            <a:ext cx="571500" cy="142875"/>
            <a:chOff x="5310" y="4118"/>
            <a:chExt cx="360" cy="90"/>
          </a:xfrm>
        </p:grpSpPr>
        <p:sp>
          <p:nvSpPr>
            <p:cNvPr id="25" name="椭圆 6"/>
            <p:cNvSpPr>
              <a:spLocks noChangeArrowheads="1"/>
            </p:cNvSpPr>
            <p:nvPr userDrawn="1"/>
          </p:nvSpPr>
          <p:spPr bwMode="auto">
            <a:xfrm>
              <a:off x="5310" y="4140"/>
              <a:ext cx="45" cy="45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  <a:extLst/>
          </p:spPr>
          <p:txBody>
            <a:bodyPr anchor="ctr"/>
            <a:lstStyle>
              <a:lvl1pPr eaLnBrk="0" hangingPunct="0">
                <a:defRPr sz="1600">
                  <a:solidFill>
                    <a:srgbClr val="055692"/>
                  </a:solidFill>
                  <a:latin typeface="Times New Roman" pitchFamily="18" charset="0"/>
                  <a:ea typeface="微软雅黑" pitchFamily="34" charset="-122"/>
                </a:defRPr>
              </a:lvl1pPr>
              <a:lvl2pPr marL="742950" indent="-285750" eaLnBrk="0" hangingPunct="0">
                <a:defRPr sz="1600">
                  <a:solidFill>
                    <a:srgbClr val="055692"/>
                  </a:solidFill>
                  <a:latin typeface="Times New Roman" pitchFamily="18" charset="0"/>
                  <a:ea typeface="微软雅黑" pitchFamily="34" charset="-122"/>
                </a:defRPr>
              </a:lvl2pPr>
              <a:lvl3pPr marL="1143000" indent="-228600" eaLnBrk="0" hangingPunct="0">
                <a:defRPr sz="1600">
                  <a:solidFill>
                    <a:srgbClr val="055692"/>
                  </a:solidFill>
                  <a:latin typeface="Times New Roman" pitchFamily="18" charset="0"/>
                  <a:ea typeface="微软雅黑" pitchFamily="34" charset="-122"/>
                </a:defRPr>
              </a:lvl3pPr>
              <a:lvl4pPr marL="1600200" indent="-228600" eaLnBrk="0" hangingPunct="0">
                <a:defRPr sz="1600">
                  <a:solidFill>
                    <a:srgbClr val="055692"/>
                  </a:solidFill>
                  <a:latin typeface="Times New Roman" pitchFamily="18" charset="0"/>
                  <a:ea typeface="微软雅黑" pitchFamily="34" charset="-122"/>
                </a:defRPr>
              </a:lvl4pPr>
              <a:lvl5pPr marL="2057400" indent="-228600" eaLnBrk="0" hangingPunct="0">
                <a:defRPr sz="1600">
                  <a:solidFill>
                    <a:srgbClr val="055692"/>
                  </a:solidFill>
                  <a:latin typeface="Times New Roman" pitchFamily="18" charset="0"/>
                  <a:ea typeface="微软雅黑" pitchFamily="34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rgbClr val="055692"/>
                  </a:solidFill>
                  <a:latin typeface="Times New Roman" pitchFamily="18" charset="0"/>
                  <a:ea typeface="微软雅黑" pitchFamily="34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rgbClr val="055692"/>
                  </a:solidFill>
                  <a:latin typeface="Times New Roman" pitchFamily="18" charset="0"/>
                  <a:ea typeface="微软雅黑" pitchFamily="34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rgbClr val="055692"/>
                  </a:solidFill>
                  <a:latin typeface="Times New Roman" pitchFamily="18" charset="0"/>
                  <a:ea typeface="微软雅黑" pitchFamily="34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rgbClr val="055692"/>
                  </a:solidFill>
                  <a:latin typeface="Times New Roman" pitchFamily="18" charset="0"/>
                  <a:ea typeface="微软雅黑" pitchFamily="34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smtClean="0">
                <a:solidFill>
                  <a:srgbClr val="FFFFFF"/>
                </a:solidFill>
                <a:latin typeface="Franklin Gothic Book" pitchFamily="34" charset="0"/>
                <a:ea typeface="宋体" pitchFamily="2" charset="-122"/>
              </a:endParaRPr>
            </a:p>
          </p:txBody>
        </p:sp>
        <p:sp>
          <p:nvSpPr>
            <p:cNvPr id="26" name="椭圆 7"/>
            <p:cNvSpPr>
              <a:spLocks noChangeArrowheads="1"/>
            </p:cNvSpPr>
            <p:nvPr userDrawn="1"/>
          </p:nvSpPr>
          <p:spPr bwMode="auto">
            <a:xfrm>
              <a:off x="5625" y="4140"/>
              <a:ext cx="45" cy="45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  <a:extLst/>
          </p:spPr>
          <p:txBody>
            <a:bodyPr anchor="ctr"/>
            <a:lstStyle>
              <a:lvl1pPr eaLnBrk="0" hangingPunct="0">
                <a:defRPr sz="1600">
                  <a:solidFill>
                    <a:srgbClr val="055692"/>
                  </a:solidFill>
                  <a:latin typeface="Times New Roman" pitchFamily="18" charset="0"/>
                  <a:ea typeface="微软雅黑" pitchFamily="34" charset="-122"/>
                </a:defRPr>
              </a:lvl1pPr>
              <a:lvl2pPr marL="742950" indent="-285750" eaLnBrk="0" hangingPunct="0">
                <a:defRPr sz="1600">
                  <a:solidFill>
                    <a:srgbClr val="055692"/>
                  </a:solidFill>
                  <a:latin typeface="Times New Roman" pitchFamily="18" charset="0"/>
                  <a:ea typeface="微软雅黑" pitchFamily="34" charset="-122"/>
                </a:defRPr>
              </a:lvl2pPr>
              <a:lvl3pPr marL="1143000" indent="-228600" eaLnBrk="0" hangingPunct="0">
                <a:defRPr sz="1600">
                  <a:solidFill>
                    <a:srgbClr val="055692"/>
                  </a:solidFill>
                  <a:latin typeface="Times New Roman" pitchFamily="18" charset="0"/>
                  <a:ea typeface="微软雅黑" pitchFamily="34" charset="-122"/>
                </a:defRPr>
              </a:lvl3pPr>
              <a:lvl4pPr marL="1600200" indent="-228600" eaLnBrk="0" hangingPunct="0">
                <a:defRPr sz="1600">
                  <a:solidFill>
                    <a:srgbClr val="055692"/>
                  </a:solidFill>
                  <a:latin typeface="Times New Roman" pitchFamily="18" charset="0"/>
                  <a:ea typeface="微软雅黑" pitchFamily="34" charset="-122"/>
                </a:defRPr>
              </a:lvl4pPr>
              <a:lvl5pPr marL="2057400" indent="-228600" eaLnBrk="0" hangingPunct="0">
                <a:defRPr sz="1600">
                  <a:solidFill>
                    <a:srgbClr val="055692"/>
                  </a:solidFill>
                  <a:latin typeface="Times New Roman" pitchFamily="18" charset="0"/>
                  <a:ea typeface="微软雅黑" pitchFamily="34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rgbClr val="055692"/>
                  </a:solidFill>
                  <a:latin typeface="Times New Roman" pitchFamily="18" charset="0"/>
                  <a:ea typeface="微软雅黑" pitchFamily="34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rgbClr val="055692"/>
                  </a:solidFill>
                  <a:latin typeface="Times New Roman" pitchFamily="18" charset="0"/>
                  <a:ea typeface="微软雅黑" pitchFamily="34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rgbClr val="055692"/>
                  </a:solidFill>
                  <a:latin typeface="Times New Roman" pitchFamily="18" charset="0"/>
                  <a:ea typeface="微软雅黑" pitchFamily="34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rgbClr val="055692"/>
                  </a:solidFill>
                  <a:latin typeface="Times New Roman" pitchFamily="18" charset="0"/>
                  <a:ea typeface="微软雅黑" pitchFamily="34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smtClean="0">
                <a:solidFill>
                  <a:srgbClr val="FFFFFF"/>
                </a:solidFill>
                <a:latin typeface="Franklin Gothic Book" pitchFamily="34" charset="0"/>
                <a:ea typeface="宋体" pitchFamily="2" charset="-122"/>
              </a:endParaRPr>
            </a:p>
          </p:txBody>
        </p:sp>
        <p:sp>
          <p:nvSpPr>
            <p:cNvPr id="27" name="矩形 8"/>
            <p:cNvSpPr>
              <a:spLocks noChangeArrowheads="1"/>
            </p:cNvSpPr>
            <p:nvPr userDrawn="1"/>
          </p:nvSpPr>
          <p:spPr bwMode="auto">
            <a:xfrm>
              <a:off x="5400" y="4118"/>
              <a:ext cx="180" cy="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lvl1pPr eaLnBrk="0" hangingPunct="0">
                <a:defRPr sz="1600">
                  <a:solidFill>
                    <a:srgbClr val="055692"/>
                  </a:solidFill>
                  <a:latin typeface="Times New Roman" pitchFamily="18" charset="0"/>
                  <a:ea typeface="微软雅黑" pitchFamily="34" charset="-122"/>
                </a:defRPr>
              </a:lvl1pPr>
              <a:lvl2pPr marL="742950" indent="-285750" eaLnBrk="0" hangingPunct="0">
                <a:defRPr sz="1600">
                  <a:solidFill>
                    <a:srgbClr val="055692"/>
                  </a:solidFill>
                  <a:latin typeface="Times New Roman" pitchFamily="18" charset="0"/>
                  <a:ea typeface="微软雅黑" pitchFamily="34" charset="-122"/>
                </a:defRPr>
              </a:lvl2pPr>
              <a:lvl3pPr marL="1143000" indent="-228600" eaLnBrk="0" hangingPunct="0">
                <a:defRPr sz="1600">
                  <a:solidFill>
                    <a:srgbClr val="055692"/>
                  </a:solidFill>
                  <a:latin typeface="Times New Roman" pitchFamily="18" charset="0"/>
                  <a:ea typeface="微软雅黑" pitchFamily="34" charset="-122"/>
                </a:defRPr>
              </a:lvl3pPr>
              <a:lvl4pPr marL="1600200" indent="-228600" eaLnBrk="0" hangingPunct="0">
                <a:defRPr sz="1600">
                  <a:solidFill>
                    <a:srgbClr val="055692"/>
                  </a:solidFill>
                  <a:latin typeface="Times New Roman" pitchFamily="18" charset="0"/>
                  <a:ea typeface="微软雅黑" pitchFamily="34" charset="-122"/>
                </a:defRPr>
              </a:lvl4pPr>
              <a:lvl5pPr marL="2057400" indent="-228600" eaLnBrk="0" hangingPunct="0">
                <a:defRPr sz="1600">
                  <a:solidFill>
                    <a:srgbClr val="055692"/>
                  </a:solidFill>
                  <a:latin typeface="Times New Roman" pitchFamily="18" charset="0"/>
                  <a:ea typeface="微软雅黑" pitchFamily="34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rgbClr val="055692"/>
                  </a:solidFill>
                  <a:latin typeface="Times New Roman" pitchFamily="18" charset="0"/>
                  <a:ea typeface="微软雅黑" pitchFamily="34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rgbClr val="055692"/>
                  </a:solidFill>
                  <a:latin typeface="Times New Roman" pitchFamily="18" charset="0"/>
                  <a:ea typeface="微软雅黑" pitchFamily="34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rgbClr val="055692"/>
                  </a:solidFill>
                  <a:latin typeface="Times New Roman" pitchFamily="18" charset="0"/>
                  <a:ea typeface="微软雅黑" pitchFamily="34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rgbClr val="055692"/>
                  </a:solidFill>
                  <a:latin typeface="Times New Roman" pitchFamily="18" charset="0"/>
                  <a:ea typeface="微软雅黑" pitchFamily="34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smtClean="0">
                <a:solidFill>
                  <a:srgbClr val="FFFFFF"/>
                </a:solidFill>
                <a:latin typeface="Franklin Gothic Book" pitchFamily="34" charset="0"/>
                <a:ea typeface="宋体" pitchFamily="2" charset="-122"/>
              </a:endParaRPr>
            </a:p>
          </p:txBody>
        </p:sp>
      </p:grpSp>
      <p:sp>
        <p:nvSpPr>
          <p:cNvPr id="28" name="Rectangle 12"/>
          <p:cNvSpPr>
            <a:spLocks noChangeArrowheads="1"/>
          </p:cNvSpPr>
          <p:nvPr userDrawn="1"/>
        </p:nvSpPr>
        <p:spPr bwMode="auto">
          <a:xfrm>
            <a:off x="107505" y="6503121"/>
            <a:ext cx="288032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rgbClr val="055692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 eaLnBrk="0" hangingPunct="0">
              <a:defRPr sz="1600">
                <a:solidFill>
                  <a:srgbClr val="055692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 eaLnBrk="0" hangingPunct="0">
              <a:defRPr sz="1600">
                <a:solidFill>
                  <a:srgbClr val="055692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 eaLnBrk="0" hangingPunct="0">
              <a:defRPr sz="1600">
                <a:solidFill>
                  <a:srgbClr val="055692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 eaLnBrk="0" hangingPunct="0">
              <a:defRPr sz="1600">
                <a:solidFill>
                  <a:srgbClr val="055692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55692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55692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55692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55692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pPr algn="l" eaLnBrk="1" hangingPunct="1">
              <a:defRPr/>
            </a:pPr>
            <a:r>
              <a:rPr lang="zh-CN" altLang="en-US" sz="1000" dirty="0" smtClean="0">
                <a:ln w="11430"/>
                <a:gradFill>
                  <a:gsLst>
                    <a:gs pos="0">
                      <a:srgbClr val="002060"/>
                    </a:gs>
                    <a:gs pos="100000">
                      <a:srgbClr val="002060"/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临床医学专业认证及专项教学检查培训动员会</a:t>
            </a:r>
            <a:endParaRPr lang="en-US" altLang="zh-CN" sz="1000" dirty="0" smtClean="0">
              <a:ln w="11430"/>
              <a:gradFill>
                <a:gsLst>
                  <a:gs pos="0">
                    <a:srgbClr val="002060"/>
                  </a:gs>
                  <a:gs pos="100000">
                    <a:srgbClr val="002060"/>
                  </a:gs>
                </a:gsLst>
                <a:lin ang="5400000"/>
              </a:gra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Rectangle 16"/>
          <p:cNvSpPr>
            <a:spLocks noChangeArrowheads="1"/>
          </p:cNvSpPr>
          <p:nvPr userDrawn="1"/>
        </p:nvSpPr>
        <p:spPr bwMode="auto">
          <a:xfrm>
            <a:off x="8465343" y="6485651"/>
            <a:ext cx="50006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CC8E2E9B-EB8C-4E7D-8D0C-B56DA3B4E61B}" type="slidenum">
              <a:rPr lang="en-US" altLang="zh-CN" sz="1000" spc="50">
                <a:ln w="11430"/>
                <a:gradFill>
                  <a:gsLst>
                    <a:gs pos="0">
                      <a:srgbClr val="002060"/>
                    </a:gs>
                    <a:gs pos="100000">
                      <a:srgbClr val="002060"/>
                    </a:gs>
                  </a:gsLst>
                  <a:lin ang="5400000"/>
                </a:gradFill>
                <a:latin typeface="Arial" pitchFamily="34" charset="0"/>
                <a:ea typeface="微软雅黑" pitchFamily="34" charset="-122"/>
                <a:cs typeface="Arial" pitchFamily="34" charset="0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altLang="zh-CN" sz="1000" spc="50" dirty="0">
              <a:ln w="11430"/>
              <a:gradFill>
                <a:gsLst>
                  <a:gs pos="0">
                    <a:srgbClr val="002060"/>
                  </a:gs>
                  <a:gs pos="100000">
                    <a:srgbClr val="002060"/>
                  </a:gs>
                </a:gsLst>
                <a:lin ang="5400000"/>
              </a:gra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4" name="标题占位符 33"/>
          <p:cNvSpPr>
            <a:spLocks noGrp="1"/>
          </p:cNvSpPr>
          <p:nvPr>
            <p:ph type="title"/>
          </p:nvPr>
        </p:nvSpPr>
        <p:spPr>
          <a:xfrm>
            <a:off x="-1588" y="0"/>
            <a:ext cx="9145588" cy="7651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2" name="TextBox 1"/>
          <p:cNvSpPr txBox="1"/>
          <p:nvPr userDrawn="1"/>
        </p:nvSpPr>
        <p:spPr>
          <a:xfrm>
            <a:off x="4283968" y="6517731"/>
            <a:ext cx="28083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86B98345-A732-4A8F-B86F-E8590E8F028C}" type="datetime8">
              <a:rPr lang="zh-CN" altLang="en-US" sz="1000" b="0" smtClean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pPr algn="ctr"/>
              <a:t>2016年6月13日2时23分</a:t>
            </a:fld>
            <a:endParaRPr lang="zh-CN" altLang="en-US" sz="1000" b="0" dirty="0">
              <a:solidFill>
                <a:srgbClr val="00206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iming>
    <p:tnLst>
      <p:par>
        <p:cTn id="1" dur="indefinite" restart="never" nodeType="tmRoot"/>
      </p:par>
    </p:tnLst>
  </p:timing>
  <p:hf sldNum="0" hdr="0" ftr="0"/>
  <p:txStyles>
    <p:titleStyle>
      <a:lvl1pPr marL="87313" algn="l" rtl="0" fontAlgn="base">
        <a:spcBef>
          <a:spcPct val="0"/>
        </a:spcBef>
        <a:spcAft>
          <a:spcPct val="0"/>
        </a:spcAft>
        <a:defRPr lang="zh-CN" altLang="en-US" sz="2800" b="1" kern="1200" spc="50" dirty="0">
          <a:ln w="11430"/>
          <a:gradFill>
            <a:gsLst>
              <a:gs pos="0">
                <a:srgbClr val="002060"/>
              </a:gs>
              <a:gs pos="100000">
                <a:srgbClr val="002060"/>
              </a:gs>
            </a:gsLst>
            <a:lin ang="5400000"/>
          </a:gradFill>
          <a:latin typeface="Arial" pitchFamily="34" charset="0"/>
          <a:ea typeface="微软雅黑" pitchFamily="34" charset="-122"/>
          <a:cs typeface="Arial" pitchFamily="34" charset="0"/>
        </a:defRPr>
      </a:lvl1pPr>
      <a:lvl2pPr marL="87313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微软雅黑" pitchFamily="34" charset="-122"/>
          <a:cs typeface="Arial" charset="0"/>
        </a:defRPr>
      </a:lvl2pPr>
      <a:lvl3pPr marL="87313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微软雅黑" pitchFamily="34" charset="-122"/>
          <a:cs typeface="Arial" charset="0"/>
        </a:defRPr>
      </a:lvl3pPr>
      <a:lvl4pPr marL="87313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微软雅黑" pitchFamily="34" charset="-122"/>
          <a:cs typeface="Arial" charset="0"/>
        </a:defRPr>
      </a:lvl4pPr>
      <a:lvl5pPr marL="87313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微软雅黑" pitchFamily="34" charset="-122"/>
          <a:cs typeface="Arial" charset="0"/>
        </a:defRPr>
      </a:lvl5pPr>
      <a:lvl6pPr marL="544513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微软雅黑" pitchFamily="34" charset="-122"/>
          <a:cs typeface="Arial" charset="0"/>
        </a:defRPr>
      </a:lvl6pPr>
      <a:lvl7pPr marL="1001713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微软雅黑" pitchFamily="34" charset="-122"/>
          <a:cs typeface="Arial" charset="0"/>
        </a:defRPr>
      </a:lvl7pPr>
      <a:lvl8pPr marL="1458913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微软雅黑" pitchFamily="34" charset="-122"/>
          <a:cs typeface="Arial" charset="0"/>
        </a:defRPr>
      </a:lvl8pPr>
      <a:lvl9pPr marL="1916113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微软雅黑" pitchFamily="34" charset="-122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</p:sldLayoutIdLst>
  <p:timing>
    <p:tnLst>
      <p:par>
        <p:cTn id="1" dur="indefinite" restart="never" nodeType="tmRoot"/>
      </p:par>
    </p:tnLst>
  </p:timing>
  <p:hf sldNum="0" hdr="0" ftr="0"/>
  <p:txStyles>
    <p:titleStyle>
      <a:lvl1pPr marL="174625" algn="l" rtl="0" fontAlgn="base">
        <a:spcBef>
          <a:spcPct val="0"/>
        </a:spcBef>
        <a:spcAft>
          <a:spcPct val="0"/>
        </a:spcAft>
        <a:defRPr lang="zh-CN" altLang="en-US" sz="3600" b="1" kern="1200" dirty="0">
          <a:gradFill>
            <a:gsLst>
              <a:gs pos="0">
                <a:srgbClr val="202A36"/>
              </a:gs>
              <a:gs pos="100000">
                <a:srgbClr val="202A36"/>
              </a:gs>
            </a:gsLst>
            <a:lin ang="5400000" scaled="1"/>
          </a:gra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marL="174625"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marL="174625"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marL="174625"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marL="174625"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631825"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6pPr>
      <a:lvl7pPr marL="1089025"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7pPr>
      <a:lvl8pPr marL="1546225"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8pPr>
      <a:lvl9pPr marL="2003425"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7A71FBD-73C1-4125-BFC3-0246E676AFC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hf sldNum="0" hdr="0" ftr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677" y="1556792"/>
            <a:ext cx="9144000" cy="1717393"/>
          </a:xfrm>
          <a:prstGeom prst="rect">
            <a:avLst/>
          </a:prstGeom>
          <a:noFill/>
          <a:ln>
            <a:noFill/>
          </a:ln>
          <a:effectLst>
            <a:outerShdw blurRad="63500" dist="76200" dir="2700000" algn="tl" rotWithShape="0">
              <a:prstClr val="black">
                <a:alpha val="78000"/>
              </a:prstClr>
            </a:outerShdw>
          </a:effectLst>
          <a:extLst/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kumimoji="1" lang="zh-CN" altLang="en-US" sz="44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临床医学认证及专项教学检查</a:t>
            </a:r>
            <a:endParaRPr kumimoji="1" lang="en-US" altLang="zh-CN" sz="4400" b="1" kern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kumimoji="1" lang="zh-CN" altLang="en-US" sz="44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培训动员会</a:t>
            </a:r>
            <a:endParaRPr kumimoji="1" lang="en-US" altLang="zh-CN" sz="4400" b="1" kern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Tm="8431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50" dirty="0" smtClean="0">
                <a:ln w="11430"/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认证及其解读</a:t>
            </a:r>
            <a:endParaRPr lang="zh-CN" altLang="en-US" sz="3200" b="1" spc="50" dirty="0">
              <a:ln w="11430"/>
              <a:solidFill>
                <a:schemeClr val="bg1">
                  <a:lumMod val="7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aphicFrame>
        <p:nvGraphicFramePr>
          <p:cNvPr id="3" name="Group 2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2334863"/>
              </p:ext>
            </p:extLst>
          </p:nvPr>
        </p:nvGraphicFramePr>
        <p:xfrm>
          <a:off x="467743" y="1844824"/>
          <a:ext cx="8208962" cy="4248472"/>
        </p:xfrm>
        <a:graphic>
          <a:graphicData uri="http://schemas.openxmlformats.org/drawingml/2006/table">
            <a:tbl>
              <a:tblPr/>
              <a:tblGrid>
                <a:gridCol w="1684337"/>
                <a:gridCol w="2808288"/>
                <a:gridCol w="3716337"/>
              </a:tblGrid>
              <a:tr h="4629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本科教学评估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专业认证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</a:tr>
              <a:tr h="4965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接受学校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被动、指令性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主动、自主选择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</a:tr>
              <a:tr h="42749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申请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不需要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需要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</a:tr>
              <a:tr h="8602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认证过程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大量材料（资料、试卷等）准备、听课、考核、座谈会、查看教学条件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简单、公开、透明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听取报告、座谈会、考察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</a:tr>
              <a:tr h="5077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进校考察期间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紧张、注重氛围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宽松、正常状态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</a:tr>
              <a:tr h="4984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专家离校后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结束、皆大欢喜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扎实整改、工作量大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</a:tr>
              <a:tr h="4965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专家组对学校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审校（资料、考试等）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信任、平等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</a:tr>
              <a:tr h="4984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反馈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以</a:t>
                      </a: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成绩</a:t>
                      </a: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为主、不足为辅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肯定成绩、重点找出</a:t>
                      </a:r>
                      <a:r>
                        <a:rPr kumimoji="1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不足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</a:tr>
            </a:tbl>
          </a:graphicData>
        </a:graphic>
      </p:graphicFrame>
      <p:sp>
        <p:nvSpPr>
          <p:cNvPr id="4" name="Rectangle 125"/>
          <p:cNvSpPr>
            <a:spLocks noChangeArrowheads="1"/>
          </p:cNvSpPr>
          <p:nvPr/>
        </p:nvSpPr>
        <p:spPr bwMode="auto">
          <a:xfrm>
            <a:off x="-108520" y="1095127"/>
            <a:ext cx="93614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专业认证与本科教学评估的区别（</a:t>
            </a:r>
            <a:r>
              <a:rPr lang="en-US" altLang="zh-CN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251677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50" dirty="0" smtClean="0">
                <a:ln w="11430"/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认证及其解读</a:t>
            </a:r>
            <a:endParaRPr lang="zh-CN" altLang="en-US" sz="3200" b="1" spc="50" dirty="0">
              <a:ln w="11430"/>
              <a:solidFill>
                <a:schemeClr val="bg1">
                  <a:lumMod val="7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539552" y="1497112"/>
            <a:ext cx="8102600" cy="3948112"/>
            <a:chOff x="430" y="507"/>
            <a:chExt cx="5104" cy="2487"/>
          </a:xfrm>
        </p:grpSpPr>
        <p:sp>
          <p:nvSpPr>
            <p:cNvPr id="4" name="AutoShape 5"/>
            <p:cNvSpPr>
              <a:spLocks noChangeArrowheads="1"/>
            </p:cNvSpPr>
            <p:nvPr/>
          </p:nvSpPr>
          <p:spPr bwMode="auto">
            <a:xfrm>
              <a:off x="430" y="699"/>
              <a:ext cx="5104" cy="2295"/>
            </a:xfrm>
            <a:prstGeom prst="roundRect">
              <a:avLst>
                <a:gd name="adj" fmla="val 7542"/>
              </a:avLst>
            </a:prstGeom>
            <a:gradFill rotWithShape="1">
              <a:gsLst>
                <a:gs pos="0">
                  <a:srgbClr val="88B8B7"/>
                </a:gs>
                <a:gs pos="100000">
                  <a:srgbClr val="CAE0DF"/>
                </a:gs>
              </a:gsLst>
              <a:lin ang="5400000" scaled="1"/>
            </a:gradFill>
            <a:ln w="38100" algn="ctr">
              <a:solidFill>
                <a:srgbClr val="00336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tIns="180000" anchor="ctr"/>
            <a:lstStyle/>
            <a:p>
              <a:pPr marL="266700" indent="-266700">
                <a:lnSpc>
                  <a:spcPct val="125000"/>
                </a:lnSpc>
                <a:spcBef>
                  <a:spcPct val="25000"/>
                </a:spcBef>
                <a:buSzPct val="85000"/>
                <a:buFont typeface="Wingdings" pitchFamily="2" charset="2"/>
                <a:buChar char="p"/>
                <a:tabLst>
                  <a:tab pos="361950" algn="l"/>
                </a:tabLst>
              </a:pPr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标准是对质量要求的规定</a:t>
              </a:r>
            </a:p>
            <a:p>
              <a:pPr marL="266700" indent="-266700">
                <a:lnSpc>
                  <a:spcPct val="125000"/>
                </a:lnSpc>
                <a:spcBef>
                  <a:spcPct val="25000"/>
                </a:spcBef>
                <a:buSzPct val="85000"/>
                <a:buFont typeface="Wingdings" pitchFamily="2" charset="2"/>
                <a:buChar char="p"/>
                <a:tabLst>
                  <a:tab pos="361950" algn="l"/>
                </a:tabLst>
              </a:pPr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教育标准</a:t>
              </a:r>
            </a:p>
            <a:p>
              <a:pPr marL="266700" indent="-266700">
                <a:lnSpc>
                  <a:spcPct val="125000"/>
                </a:lnSpc>
                <a:spcBef>
                  <a:spcPct val="25000"/>
                </a:spcBef>
                <a:buSzPct val="85000"/>
                <a:buFont typeface="Wingdings" pitchFamily="2" charset="2"/>
                <a:buChar char="Ø"/>
                <a:tabLst>
                  <a:tab pos="361950" algn="l"/>
                </a:tabLst>
              </a:pP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人才培养的规格</a:t>
              </a:r>
            </a:p>
            <a:p>
              <a:pPr marL="266700" indent="-266700">
                <a:lnSpc>
                  <a:spcPct val="125000"/>
                </a:lnSpc>
                <a:spcBef>
                  <a:spcPct val="25000"/>
                </a:spcBef>
                <a:buSzPct val="85000"/>
                <a:buFont typeface="Wingdings" pitchFamily="2" charset="2"/>
                <a:buNone/>
                <a:tabLst>
                  <a:tab pos="361950" algn="l"/>
                </a:tabLst>
              </a:pP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－知识、技能、态度（素质）</a:t>
              </a:r>
            </a:p>
            <a:p>
              <a:pPr marL="266700" indent="-266700">
                <a:lnSpc>
                  <a:spcPct val="125000"/>
                </a:lnSpc>
                <a:spcBef>
                  <a:spcPct val="25000"/>
                </a:spcBef>
                <a:buSzPct val="85000"/>
                <a:buFont typeface="Wingdings" pitchFamily="2" charset="2"/>
                <a:buChar char="Ø"/>
                <a:tabLst>
                  <a:tab pos="361950" algn="l"/>
                </a:tabLst>
              </a:pP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培养过程的规范</a:t>
              </a:r>
            </a:p>
            <a:p>
              <a:pPr marL="266700" indent="-266700">
                <a:lnSpc>
                  <a:spcPct val="125000"/>
                </a:lnSpc>
                <a:spcBef>
                  <a:spcPct val="25000"/>
                </a:spcBef>
                <a:buSzPct val="85000"/>
                <a:buFont typeface="Wingdings" pitchFamily="2" charset="2"/>
                <a:buNone/>
                <a:tabLst>
                  <a:tab pos="361950" algn="l"/>
                </a:tabLst>
              </a:pP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－办学与教学的规范</a:t>
              </a:r>
            </a:p>
          </p:txBody>
        </p:sp>
        <p:sp>
          <p:nvSpPr>
            <p:cNvPr id="5" name="AutoShape 6"/>
            <p:cNvSpPr>
              <a:spLocks noChangeArrowheads="1"/>
            </p:cNvSpPr>
            <p:nvPr/>
          </p:nvSpPr>
          <p:spPr bwMode="auto">
            <a:xfrm>
              <a:off x="635" y="507"/>
              <a:ext cx="2306" cy="363"/>
            </a:xfrm>
            <a:prstGeom prst="roundRect">
              <a:avLst>
                <a:gd name="adj" fmla="val 50000"/>
              </a:avLst>
            </a:prstGeom>
            <a:solidFill>
              <a:srgbClr val="0033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什么是标准？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16775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50" dirty="0" smtClean="0">
                <a:ln w="11430"/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认证及其解读</a:t>
            </a:r>
            <a:endParaRPr lang="zh-CN" altLang="en-US" sz="3200" b="1" spc="50" dirty="0">
              <a:ln w="11430"/>
              <a:solidFill>
                <a:schemeClr val="bg1">
                  <a:lumMod val="7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611560" y="1412776"/>
            <a:ext cx="8102600" cy="3948112"/>
            <a:chOff x="430" y="507"/>
            <a:chExt cx="5104" cy="2487"/>
          </a:xfrm>
        </p:grpSpPr>
        <p:sp>
          <p:nvSpPr>
            <p:cNvPr id="4" name="AutoShape 5"/>
            <p:cNvSpPr>
              <a:spLocks noChangeArrowheads="1"/>
            </p:cNvSpPr>
            <p:nvPr/>
          </p:nvSpPr>
          <p:spPr bwMode="auto">
            <a:xfrm>
              <a:off x="430" y="699"/>
              <a:ext cx="5104" cy="2295"/>
            </a:xfrm>
            <a:prstGeom prst="roundRect">
              <a:avLst>
                <a:gd name="adj" fmla="val 7542"/>
              </a:avLst>
            </a:prstGeom>
            <a:gradFill rotWithShape="1">
              <a:gsLst>
                <a:gs pos="0">
                  <a:srgbClr val="88B8B7"/>
                </a:gs>
                <a:gs pos="100000">
                  <a:srgbClr val="CAE0DF"/>
                </a:gs>
              </a:gsLst>
              <a:lin ang="5400000" scaled="1"/>
            </a:gradFill>
            <a:ln w="38100" algn="ctr">
              <a:solidFill>
                <a:srgbClr val="00336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tIns="180000" anchor="ctr"/>
            <a:lstStyle/>
            <a:p>
              <a:pPr marL="266700" indent="-266700">
                <a:spcBef>
                  <a:spcPct val="25000"/>
                </a:spcBef>
                <a:buSzPct val="85000"/>
                <a:buFont typeface="Wingdings" pitchFamily="2" charset="2"/>
                <a:buChar char="p"/>
              </a:pPr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医生职业特殊性的要求</a:t>
              </a:r>
            </a:p>
            <a:p>
              <a:pPr marL="266700" indent="-266700">
                <a:spcBef>
                  <a:spcPct val="25000"/>
                </a:spcBef>
                <a:buSzPct val="85000"/>
                <a:buFont typeface="Wingdings" pitchFamily="2" charset="2"/>
                <a:buChar char="Ø"/>
              </a:pP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服务的对象</a:t>
              </a:r>
              <a:r>
                <a:rPr lang="en-US" altLang="zh-CN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——</a:t>
              </a: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人与社会</a:t>
              </a:r>
            </a:p>
            <a:p>
              <a:pPr marL="266700" indent="-266700">
                <a:spcBef>
                  <a:spcPct val="25000"/>
                </a:spcBef>
                <a:buSzPct val="85000"/>
                <a:buFont typeface="Wingdings" pitchFamily="2" charset="2"/>
                <a:buChar char="Ø"/>
              </a:pP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服务的目的</a:t>
              </a:r>
              <a:r>
                <a:rPr lang="en-US" altLang="zh-CN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——</a:t>
              </a: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生命与健康</a:t>
              </a:r>
            </a:p>
            <a:p>
              <a:pPr marL="266700" indent="-266700">
                <a:spcBef>
                  <a:spcPct val="25000"/>
                </a:spcBef>
                <a:buSzPct val="85000"/>
                <a:buFont typeface="Wingdings" pitchFamily="2" charset="2"/>
                <a:buChar char="Ø"/>
              </a:pP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服务的态度</a:t>
              </a:r>
              <a:r>
                <a:rPr lang="en-US" altLang="zh-CN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——</a:t>
              </a: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关爱、无私、尽责、学习</a:t>
              </a:r>
            </a:p>
            <a:p>
              <a:pPr marL="266700" indent="-266700">
                <a:spcBef>
                  <a:spcPct val="25000"/>
                </a:spcBef>
                <a:buSzPct val="85000"/>
                <a:buFont typeface="Wingdings" pitchFamily="2" charset="2"/>
                <a:buChar char="p"/>
              </a:pPr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卫生保健服务国际化的要求</a:t>
              </a:r>
            </a:p>
            <a:p>
              <a:pPr marL="266700" indent="-266700">
                <a:spcBef>
                  <a:spcPct val="25000"/>
                </a:spcBef>
                <a:buSzPct val="85000"/>
                <a:buFont typeface="Wingdings" pitchFamily="2" charset="2"/>
                <a:buChar char="Ø"/>
              </a:pP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统一最基本标准</a:t>
              </a:r>
            </a:p>
            <a:p>
              <a:pPr marL="266700" indent="-266700">
                <a:spcBef>
                  <a:spcPct val="25000"/>
                </a:spcBef>
                <a:buSzPct val="85000"/>
                <a:buFont typeface="Wingdings" pitchFamily="2" charset="2"/>
                <a:buChar char="Ø"/>
              </a:pP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跨国界服务</a:t>
              </a:r>
            </a:p>
          </p:txBody>
        </p:sp>
        <p:sp>
          <p:nvSpPr>
            <p:cNvPr id="5" name="AutoShape 6"/>
            <p:cNvSpPr>
              <a:spLocks noChangeArrowheads="1"/>
            </p:cNvSpPr>
            <p:nvPr/>
          </p:nvSpPr>
          <p:spPr bwMode="auto">
            <a:xfrm>
              <a:off x="635" y="507"/>
              <a:ext cx="2306" cy="363"/>
            </a:xfrm>
            <a:prstGeom prst="roundRect">
              <a:avLst>
                <a:gd name="adj" fmla="val 50000"/>
              </a:avLst>
            </a:prstGeom>
            <a:solidFill>
              <a:srgbClr val="0033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为什么要制定标准？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46131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50" dirty="0" smtClean="0">
                <a:ln w="11430"/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认证及其解读</a:t>
            </a:r>
            <a:endParaRPr lang="zh-CN" altLang="en-US" sz="3200" b="1" spc="50" dirty="0">
              <a:ln w="11430"/>
              <a:solidFill>
                <a:schemeClr val="bg1">
                  <a:lumMod val="7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3" name="Group 12"/>
          <p:cNvGrpSpPr>
            <a:grpSpLocks/>
          </p:cNvGrpSpPr>
          <p:nvPr/>
        </p:nvGrpSpPr>
        <p:grpSpPr bwMode="auto">
          <a:xfrm>
            <a:off x="899592" y="2277591"/>
            <a:ext cx="7200900" cy="3095625"/>
            <a:chOff x="288" y="1008"/>
            <a:chExt cx="5184" cy="2928"/>
          </a:xfrm>
        </p:grpSpPr>
        <p:sp>
          <p:nvSpPr>
            <p:cNvPr id="4" name="AutoShape 13"/>
            <p:cNvSpPr>
              <a:spLocks noChangeArrowheads="1"/>
            </p:cNvSpPr>
            <p:nvPr/>
          </p:nvSpPr>
          <p:spPr bwMode="auto">
            <a:xfrm>
              <a:off x="2640" y="1776"/>
              <a:ext cx="480" cy="1296"/>
            </a:xfrm>
            <a:prstGeom prst="leftRightArrow">
              <a:avLst>
                <a:gd name="adj1" fmla="val 56019"/>
                <a:gd name="adj2" fmla="val 2500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AutoShape 14"/>
            <p:cNvSpPr>
              <a:spLocks noChangeArrowheads="1"/>
            </p:cNvSpPr>
            <p:nvPr/>
          </p:nvSpPr>
          <p:spPr bwMode="auto">
            <a:xfrm>
              <a:off x="288" y="1008"/>
              <a:ext cx="2304" cy="2928"/>
            </a:xfrm>
            <a:prstGeom prst="roundRect">
              <a:avLst>
                <a:gd name="adj" fmla="val 5625"/>
              </a:avLst>
            </a:prstGeom>
            <a:solidFill>
              <a:srgbClr val="8888B8"/>
            </a:solidFill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Rectangle 15"/>
            <p:cNvSpPr>
              <a:spLocks noChangeArrowheads="1"/>
            </p:cNvSpPr>
            <p:nvPr/>
          </p:nvSpPr>
          <p:spPr bwMode="auto">
            <a:xfrm>
              <a:off x="431" y="1298"/>
              <a:ext cx="1995" cy="862"/>
            </a:xfrm>
            <a:prstGeom prst="rect">
              <a:avLst/>
            </a:prstGeom>
            <a:solidFill>
              <a:srgbClr val="B6B6D4"/>
            </a:solidFill>
            <a:ln>
              <a:noFill/>
            </a:ln>
            <a:effectLst>
              <a:prstShdw prst="shdw17" dist="17961" dir="13500000">
                <a:srgbClr val="6D6D7F"/>
              </a:prstShdw>
            </a:effectLst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人才培养的规格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2000" b="1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与办学的规范</a:t>
              </a:r>
              <a:endParaRPr lang="ja-JP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Rectangle 16"/>
            <p:cNvSpPr>
              <a:spLocks noChangeArrowheads="1"/>
            </p:cNvSpPr>
            <p:nvPr/>
          </p:nvSpPr>
          <p:spPr bwMode="auto">
            <a:xfrm>
              <a:off x="431" y="2795"/>
              <a:ext cx="1995" cy="953"/>
            </a:xfrm>
            <a:prstGeom prst="rect">
              <a:avLst/>
            </a:prstGeom>
            <a:solidFill>
              <a:srgbClr val="B6B6D4"/>
            </a:solidFill>
            <a:ln>
              <a:noFill/>
            </a:ln>
            <a:effectLst>
              <a:prstShdw prst="shdw17" dist="17961" dir="13500000">
                <a:srgbClr val="6D6D7F"/>
              </a:prstShdw>
            </a:effectLst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2000" b="1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保证医学人力资源</a:t>
              </a:r>
            </a:p>
            <a:p>
              <a:pPr algn="ctr"/>
              <a:r>
                <a:rPr lang="zh-CN" altLang="en-US" sz="2000" b="1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的全球流动和交流</a:t>
              </a:r>
              <a:endParaRPr lang="ja-JP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AutoShape 17"/>
            <p:cNvSpPr>
              <a:spLocks noChangeArrowheads="1"/>
            </p:cNvSpPr>
            <p:nvPr/>
          </p:nvSpPr>
          <p:spPr bwMode="auto">
            <a:xfrm>
              <a:off x="975" y="2296"/>
              <a:ext cx="953" cy="408"/>
            </a:xfrm>
            <a:prstGeom prst="downArrow">
              <a:avLst>
                <a:gd name="adj1" fmla="val 52148"/>
                <a:gd name="adj2" fmla="val 40685"/>
              </a:avLst>
            </a:prstGeom>
            <a:solidFill>
              <a:srgbClr val="000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AutoShape 18"/>
            <p:cNvSpPr>
              <a:spLocks noChangeArrowheads="1"/>
            </p:cNvSpPr>
            <p:nvPr/>
          </p:nvSpPr>
          <p:spPr bwMode="auto">
            <a:xfrm>
              <a:off x="3168" y="1008"/>
              <a:ext cx="2304" cy="2928"/>
            </a:xfrm>
            <a:prstGeom prst="roundRect">
              <a:avLst>
                <a:gd name="adj" fmla="val 5625"/>
              </a:avLst>
            </a:prstGeom>
            <a:solidFill>
              <a:srgbClr val="B88888"/>
            </a:solidFill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ja-JP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ja-JP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Rectangle 19"/>
            <p:cNvSpPr>
              <a:spLocks noChangeArrowheads="1"/>
            </p:cNvSpPr>
            <p:nvPr/>
          </p:nvSpPr>
          <p:spPr bwMode="auto">
            <a:xfrm>
              <a:off x="3334" y="1298"/>
              <a:ext cx="1995" cy="862"/>
            </a:xfrm>
            <a:prstGeom prst="rect">
              <a:avLst/>
            </a:prstGeom>
            <a:solidFill>
              <a:srgbClr val="DFC9C9"/>
            </a:solidFill>
            <a:ln>
              <a:noFill/>
            </a:ln>
            <a:effectLst>
              <a:prstShdw prst="shdw17" dist="17961" dir="13500000">
                <a:srgbClr val="867979"/>
              </a:prstShdw>
            </a:effectLst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2000" b="1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医学教育评估</a:t>
              </a:r>
            </a:p>
            <a:p>
              <a:pPr algn="ctr"/>
              <a:r>
                <a:rPr lang="zh-CN" altLang="en-US" sz="2000" b="1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和认证的依据</a:t>
              </a:r>
              <a:endParaRPr lang="ja-JP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Rectangle 20"/>
            <p:cNvSpPr>
              <a:spLocks noChangeArrowheads="1"/>
            </p:cNvSpPr>
            <p:nvPr/>
          </p:nvSpPr>
          <p:spPr bwMode="auto">
            <a:xfrm>
              <a:off x="3334" y="2795"/>
              <a:ext cx="1995" cy="953"/>
            </a:xfrm>
            <a:prstGeom prst="rect">
              <a:avLst/>
            </a:prstGeom>
            <a:solidFill>
              <a:srgbClr val="DFC9C9"/>
            </a:solidFill>
            <a:ln>
              <a:noFill/>
            </a:ln>
            <a:effectLst>
              <a:prstShdw prst="shdw17" dist="17961" dir="13500000">
                <a:srgbClr val="867979"/>
              </a:prstShdw>
            </a:effectLst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2000" b="1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促进教育教学改革</a:t>
              </a:r>
            </a:p>
            <a:p>
              <a:pPr algn="ctr"/>
              <a:r>
                <a:rPr lang="zh-CN" altLang="en-US" sz="2000" b="1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和提高教学质量</a:t>
              </a:r>
              <a:endParaRPr lang="ja-JP" altLang="en-US"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AutoShape 21"/>
            <p:cNvSpPr>
              <a:spLocks noChangeArrowheads="1"/>
            </p:cNvSpPr>
            <p:nvPr/>
          </p:nvSpPr>
          <p:spPr bwMode="auto">
            <a:xfrm>
              <a:off x="3833" y="2296"/>
              <a:ext cx="953" cy="408"/>
            </a:xfrm>
            <a:prstGeom prst="downArrow">
              <a:avLst>
                <a:gd name="adj1" fmla="val 52148"/>
                <a:gd name="adj2" fmla="val 40685"/>
              </a:avLst>
            </a:prstGeom>
            <a:solidFill>
              <a:srgbClr val="8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Rectangle 22"/>
          <p:cNvSpPr>
            <a:spLocks noChangeArrowheads="1"/>
          </p:cNvSpPr>
          <p:nvPr/>
        </p:nvSpPr>
        <p:spPr bwMode="auto">
          <a:xfrm>
            <a:off x="2123554" y="1340768"/>
            <a:ext cx="47513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医学教育标准的作用和意义</a:t>
            </a:r>
          </a:p>
        </p:txBody>
      </p:sp>
    </p:spTree>
    <p:extLst>
      <p:ext uri="{BB962C8B-B14F-4D97-AF65-F5344CB8AC3E}">
        <p14:creationId xmlns:p14="http://schemas.microsoft.com/office/powerpoint/2010/main" val="646131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50" dirty="0" smtClean="0">
                <a:ln w="11430"/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认证及其解读</a:t>
            </a:r>
            <a:endParaRPr lang="zh-CN" altLang="en-US" sz="3200" b="1" spc="50" dirty="0">
              <a:ln w="11430"/>
              <a:solidFill>
                <a:schemeClr val="bg1">
                  <a:lumMod val="7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aphicFrame>
        <p:nvGraphicFramePr>
          <p:cNvPr id="3" name="Group 1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5808065"/>
              </p:ext>
            </p:extLst>
          </p:nvPr>
        </p:nvGraphicFramePr>
        <p:xfrm>
          <a:off x="323528" y="2040856"/>
          <a:ext cx="8497888" cy="3475037"/>
        </p:xfrm>
        <a:graphic>
          <a:graphicData uri="http://schemas.openxmlformats.org/drawingml/2006/table">
            <a:tbl>
              <a:tblPr/>
              <a:tblGrid>
                <a:gridCol w="1928813"/>
                <a:gridCol w="1489075"/>
                <a:gridCol w="2452687"/>
                <a:gridCol w="2627313"/>
              </a:tblGrid>
              <a:tr h="5608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WFME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（国际）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LCME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（北美）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GMC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（英国）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AMC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（澳大利亚</a:t>
                      </a:r>
                      <a:r>
                        <a:rPr kumimoji="1" lang="en-US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kumimoji="1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新西兰）	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5608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九大领域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36</a:t>
                      </a: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个亚领域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五项标准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</a:t>
                      </a: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亚标准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九大领域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八项标准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35</a:t>
                      </a:r>
                      <a:r>
                        <a:rPr kumimoji="1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个亚标准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2353271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</a:t>
                      </a: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宗旨及目标</a:t>
                      </a:r>
                    </a:p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</a:t>
                      </a: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教育计划</a:t>
                      </a:r>
                    </a:p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</a:t>
                      </a: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学生考核</a:t>
                      </a:r>
                    </a:p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</a:t>
                      </a: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学生</a:t>
                      </a:r>
                    </a:p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5.</a:t>
                      </a: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教师</a:t>
                      </a:r>
                    </a:p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</a:t>
                      </a: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教育资源</a:t>
                      </a:r>
                    </a:p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7.</a:t>
                      </a: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教育评价</a:t>
                      </a:r>
                    </a:p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8.</a:t>
                      </a: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管理与行政</a:t>
                      </a:r>
                    </a:p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</a:t>
                      </a: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持续更新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85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</a:t>
                      </a: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学校环境</a:t>
                      </a:r>
                    </a:p>
                    <a:p>
                      <a:pPr marL="0" marR="0" lvl="0" indent="85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</a:t>
                      </a: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教育计划</a:t>
                      </a:r>
                    </a:p>
                    <a:p>
                      <a:pPr marL="0" marR="0" lvl="0" indent="85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</a:t>
                      </a: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医学生</a:t>
                      </a:r>
                    </a:p>
                    <a:p>
                      <a:pPr marL="0" marR="0" lvl="0" indent="85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</a:t>
                      </a: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教师队伍</a:t>
                      </a:r>
                    </a:p>
                    <a:p>
                      <a:pPr marL="0" marR="0" lvl="0" indent="85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5.</a:t>
                      </a: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教育资源	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85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</a:t>
                      </a: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病人安全</a:t>
                      </a:r>
                    </a:p>
                    <a:p>
                      <a:pPr marL="0" marR="0" lvl="0" indent="85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</a:t>
                      </a: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质量保障</a:t>
                      </a:r>
                      <a:r>
                        <a:rPr kumimoji="1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</a:t>
                      </a: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审核与评估</a:t>
                      </a:r>
                    </a:p>
                    <a:p>
                      <a:pPr marL="0" marR="0" lvl="0" indent="85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</a:t>
                      </a: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平等</a:t>
                      </a:r>
                      <a:r>
                        <a:rPr kumimoji="1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</a:t>
                      </a: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多元与机会</a:t>
                      </a:r>
                    </a:p>
                    <a:p>
                      <a:pPr marL="0" marR="0" lvl="0" indent="85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</a:t>
                      </a: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招生</a:t>
                      </a:r>
                    </a:p>
                    <a:p>
                      <a:pPr marL="0" marR="0" lvl="0" indent="85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5.</a:t>
                      </a: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课程设计</a:t>
                      </a:r>
                      <a:r>
                        <a:rPr kumimoji="1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</a:t>
                      </a: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教学与评价</a:t>
                      </a:r>
                    </a:p>
                    <a:p>
                      <a:pPr marL="0" marR="0" lvl="0" indent="85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</a:t>
                      </a: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学生支持与发展</a:t>
                      </a:r>
                      <a:r>
                        <a:rPr kumimoji="1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</a:t>
                      </a: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师资</a:t>
                      </a:r>
                    </a:p>
                    <a:p>
                      <a:pPr marL="0" marR="0" lvl="0" indent="85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7.</a:t>
                      </a: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教学及评价的管理</a:t>
                      </a:r>
                    </a:p>
                    <a:p>
                      <a:pPr marL="0" marR="0" lvl="0" indent="85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8.</a:t>
                      </a: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教育资源</a:t>
                      </a:r>
                    </a:p>
                    <a:p>
                      <a:pPr marL="0" marR="0" lvl="0" indent="85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</a:t>
                      </a: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教育结果	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85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</a:t>
                      </a:r>
                      <a:r>
                        <a:rPr kumimoji="1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医学院校环境</a:t>
                      </a:r>
                    </a:p>
                    <a:p>
                      <a:pPr marL="0" marR="0" lvl="0" indent="85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</a:t>
                      </a:r>
                      <a:r>
                        <a:rPr kumimoji="1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医学课程结果</a:t>
                      </a:r>
                    </a:p>
                    <a:p>
                      <a:pPr marL="0" marR="0" lvl="0" indent="85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</a:t>
                      </a:r>
                      <a:r>
                        <a:rPr kumimoji="1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医学课程</a:t>
                      </a:r>
                    </a:p>
                    <a:p>
                      <a:pPr marL="0" marR="0" lvl="0" indent="85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</a:t>
                      </a:r>
                      <a:r>
                        <a:rPr kumimoji="1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课程</a:t>
                      </a:r>
                      <a:r>
                        <a:rPr kumimoji="1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－</a:t>
                      </a:r>
                      <a:r>
                        <a:rPr kumimoji="1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教与学</a:t>
                      </a:r>
                    </a:p>
                    <a:p>
                      <a:pPr marL="0" marR="0" lvl="0" indent="85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5.</a:t>
                      </a:r>
                      <a:r>
                        <a:rPr kumimoji="1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课程</a:t>
                      </a:r>
                      <a:r>
                        <a:rPr kumimoji="1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－</a:t>
                      </a:r>
                      <a:r>
                        <a:rPr kumimoji="1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学生学习成绩评定</a:t>
                      </a:r>
                    </a:p>
                    <a:p>
                      <a:pPr marL="0" marR="0" lvl="0" indent="85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</a:t>
                      </a:r>
                      <a:r>
                        <a:rPr kumimoji="1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课程</a:t>
                      </a:r>
                      <a:r>
                        <a:rPr kumimoji="1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－</a:t>
                      </a:r>
                      <a:r>
                        <a:rPr kumimoji="1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监管与评价</a:t>
                      </a:r>
                    </a:p>
                    <a:p>
                      <a:pPr marL="0" marR="0" lvl="0" indent="85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7.</a:t>
                      </a:r>
                      <a:r>
                        <a:rPr kumimoji="1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课程执行</a:t>
                      </a:r>
                      <a:r>
                        <a:rPr kumimoji="1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－</a:t>
                      </a:r>
                      <a:r>
                        <a:rPr kumimoji="1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学生</a:t>
                      </a:r>
                    </a:p>
                    <a:p>
                      <a:pPr marL="0" marR="0" lvl="0" indent="85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8.</a:t>
                      </a:r>
                      <a:r>
                        <a:rPr kumimoji="1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课程实施</a:t>
                      </a:r>
                      <a:r>
                        <a:rPr kumimoji="1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－</a:t>
                      </a:r>
                      <a:r>
                        <a:rPr kumimoji="1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教育资源	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Rectangle 89"/>
          <p:cNvSpPr>
            <a:spLocks noChangeArrowheads="1"/>
          </p:cNvSpPr>
          <p:nvPr/>
        </p:nvSpPr>
        <p:spPr bwMode="auto">
          <a:xfrm>
            <a:off x="3088953" y="1315616"/>
            <a:ext cx="29416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国际医学认证的标准</a:t>
            </a:r>
          </a:p>
        </p:txBody>
      </p:sp>
    </p:spTree>
    <p:extLst>
      <p:ext uri="{BB962C8B-B14F-4D97-AF65-F5344CB8AC3E}">
        <p14:creationId xmlns:p14="http://schemas.microsoft.com/office/powerpoint/2010/main" val="646131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50" dirty="0" smtClean="0">
                <a:ln w="11430"/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认证及其解读</a:t>
            </a:r>
            <a:endParaRPr lang="zh-CN" altLang="en-US" sz="3200" b="1" spc="50" dirty="0">
              <a:ln w="11430"/>
              <a:solidFill>
                <a:schemeClr val="bg1">
                  <a:lumMod val="7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972568" y="2085306"/>
            <a:ext cx="7200900" cy="3168650"/>
            <a:chOff x="657" y="935"/>
            <a:chExt cx="4536" cy="2812"/>
          </a:xfrm>
        </p:grpSpPr>
        <p:sp>
          <p:nvSpPr>
            <p:cNvPr id="4" name="Rectangle 5"/>
            <p:cNvSpPr>
              <a:spLocks noChangeArrowheads="1"/>
            </p:cNvSpPr>
            <p:nvPr/>
          </p:nvSpPr>
          <p:spPr bwMode="auto">
            <a:xfrm>
              <a:off x="657" y="2205"/>
              <a:ext cx="4536" cy="1542"/>
            </a:xfrm>
            <a:prstGeom prst="rect">
              <a:avLst/>
            </a:prstGeom>
            <a:gradFill rotWithShape="1">
              <a:gsLst>
                <a:gs pos="0">
                  <a:srgbClr val="ADD1D0"/>
                </a:gs>
                <a:gs pos="100000">
                  <a:srgbClr val="84A09F"/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540000" anchor="ctr"/>
            <a:lstStyle/>
            <a:p>
              <a:pPr algn="ctr"/>
              <a:r>
                <a:rPr lang="zh-CN" altLang="en-US" sz="2000" b="1">
                  <a:solidFill>
                    <a:srgbClr val="FF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中国现代医学教育百年史上的</a:t>
              </a:r>
            </a:p>
            <a:p>
              <a:pPr algn="ctr"/>
              <a:r>
                <a:rPr lang="zh-CN" altLang="en-US" sz="2000" b="1">
                  <a:solidFill>
                    <a:srgbClr val="FF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第一部标准，对中国现代医学教育具有划时代的意义</a:t>
              </a:r>
              <a:endParaRPr lang="ja-JP" altLang="en-US" sz="20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AutoShape 6" descr="横線 (太)"/>
            <p:cNvSpPr>
              <a:spLocks noChangeArrowheads="1"/>
            </p:cNvSpPr>
            <p:nvPr/>
          </p:nvSpPr>
          <p:spPr bwMode="auto">
            <a:xfrm rot="5400000">
              <a:off x="612" y="980"/>
              <a:ext cx="1542" cy="1451"/>
            </a:xfrm>
            <a:prstGeom prst="homePlate">
              <a:avLst>
                <a:gd name="adj" fmla="val 26568"/>
              </a:avLst>
            </a:prstGeom>
            <a:pattFill prst="dkHorz">
              <a:fgClr>
                <a:srgbClr val="C1F7F6"/>
              </a:fgClr>
              <a:bgClr>
                <a:srgbClr val="8EC4C3"/>
              </a:bgClr>
            </a:pattFill>
            <a:ln w="28575" algn="ctr">
              <a:solidFill>
                <a:srgbClr val="45858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vert="eaVert" lIns="90000" anchor="ctr"/>
            <a:lstStyle/>
            <a:p>
              <a:pPr algn="ctr"/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以五年制本科</a:t>
              </a:r>
            </a:p>
            <a:p>
              <a:pPr algn="ctr"/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临床医学专业</a:t>
              </a:r>
            </a:p>
            <a:p>
              <a:pPr algn="ctr"/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为适用对象</a:t>
              </a:r>
              <a:endParaRPr lang="ja-JP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AutoShape 7" descr="横線 (太)"/>
            <p:cNvSpPr>
              <a:spLocks noChangeArrowheads="1"/>
            </p:cNvSpPr>
            <p:nvPr/>
          </p:nvSpPr>
          <p:spPr bwMode="auto">
            <a:xfrm rot="5400000">
              <a:off x="2154" y="980"/>
              <a:ext cx="1542" cy="1451"/>
            </a:xfrm>
            <a:prstGeom prst="homePlate">
              <a:avLst>
                <a:gd name="adj" fmla="val 26568"/>
              </a:avLst>
            </a:prstGeom>
            <a:pattFill prst="dkHorz">
              <a:fgClr>
                <a:srgbClr val="C1F7F6"/>
              </a:fgClr>
              <a:bgClr>
                <a:srgbClr val="8EC4C3"/>
              </a:bgClr>
            </a:pattFill>
            <a:ln w="28575" algn="ctr">
              <a:solidFill>
                <a:srgbClr val="45858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vert="eaVert" lIns="90000" anchor="ctr"/>
            <a:lstStyle/>
            <a:p>
              <a:pPr algn="ctr"/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提出专业教育</a:t>
              </a:r>
            </a:p>
            <a:p>
              <a:pPr algn="ctr"/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必须达到的</a:t>
              </a:r>
            </a:p>
            <a:p>
              <a:pPr algn="ctr"/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基本要求</a:t>
              </a:r>
              <a:endParaRPr lang="ja-JP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AutoShape 8" descr="横線 (太)"/>
            <p:cNvSpPr>
              <a:spLocks noChangeArrowheads="1"/>
            </p:cNvSpPr>
            <p:nvPr/>
          </p:nvSpPr>
          <p:spPr bwMode="auto">
            <a:xfrm rot="5400000">
              <a:off x="3696" y="980"/>
              <a:ext cx="1542" cy="1451"/>
            </a:xfrm>
            <a:prstGeom prst="homePlate">
              <a:avLst>
                <a:gd name="adj" fmla="val 26568"/>
              </a:avLst>
            </a:prstGeom>
            <a:pattFill prst="dkHorz">
              <a:fgClr>
                <a:srgbClr val="C1F7F6"/>
              </a:fgClr>
              <a:bgClr>
                <a:srgbClr val="8EC4C3"/>
              </a:bgClr>
            </a:pattFill>
            <a:ln w="28575" algn="ctr">
              <a:solidFill>
                <a:srgbClr val="45858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vert="eaVert" lIns="90000" anchor="ctr"/>
            <a:lstStyle/>
            <a:p>
              <a:pPr algn="ctr"/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专业教育</a:t>
              </a:r>
            </a:p>
            <a:p>
              <a:pPr algn="ctr"/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质量监控及</a:t>
              </a:r>
            </a:p>
            <a:p>
              <a:pPr algn="ctr"/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教学评价主要依据</a:t>
              </a:r>
              <a:endParaRPr lang="ja-JP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-108520" y="1340768"/>
            <a:ext cx="93614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本科医学教育标准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3626457" y="5398418"/>
            <a:ext cx="460574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—2008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年教育部、卫生部联合颁布</a:t>
            </a:r>
          </a:p>
          <a:p>
            <a:pPr algn="r"/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—2002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年中国医学教育质量保证体系研究课题组</a:t>
            </a:r>
          </a:p>
        </p:txBody>
      </p:sp>
    </p:spTree>
    <p:extLst>
      <p:ext uri="{BB962C8B-B14F-4D97-AF65-F5344CB8AC3E}">
        <p14:creationId xmlns:p14="http://schemas.microsoft.com/office/powerpoint/2010/main" val="646131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50" dirty="0" smtClean="0">
                <a:ln w="11430"/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认证及其解读</a:t>
            </a:r>
            <a:endParaRPr lang="zh-CN" altLang="en-US" sz="3200" b="1" spc="50" dirty="0">
              <a:ln w="11430"/>
              <a:solidFill>
                <a:schemeClr val="bg1">
                  <a:lumMod val="7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" name="Rectangle 16"/>
          <p:cNvSpPr>
            <a:spLocks noChangeArrowheads="1"/>
          </p:cNvSpPr>
          <p:nvPr/>
        </p:nvSpPr>
        <p:spPr bwMode="auto">
          <a:xfrm>
            <a:off x="-108520" y="1363315"/>
            <a:ext cx="93614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本科医学教育标准</a:t>
            </a:r>
            <a:r>
              <a:rPr lang="en-US" altLang="zh-CN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临床医学专业（试行）</a:t>
            </a:r>
            <a:r>
              <a:rPr lang="en-US" altLang="zh-CN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2400" b="1" dirty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005" y="2492027"/>
            <a:ext cx="3168650" cy="284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1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530" y="2180877"/>
            <a:ext cx="3529013" cy="3408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19"/>
          <p:cNvSpPr>
            <a:spLocks noChangeArrowheads="1"/>
          </p:cNvSpPr>
          <p:nvPr/>
        </p:nvSpPr>
        <p:spPr bwMode="auto">
          <a:xfrm>
            <a:off x="396305" y="2642840"/>
            <a:ext cx="576263" cy="222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b="1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毕业生基本要求</a:t>
            </a:r>
          </a:p>
        </p:txBody>
      </p:sp>
      <p:sp>
        <p:nvSpPr>
          <p:cNvPr id="7" name="Rectangle 20"/>
          <p:cNvSpPr>
            <a:spLocks noChangeArrowheads="1"/>
          </p:cNvSpPr>
          <p:nvPr/>
        </p:nvSpPr>
        <p:spPr bwMode="auto">
          <a:xfrm>
            <a:off x="8171880" y="3068290"/>
            <a:ext cx="433388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b="1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办学标准</a:t>
            </a:r>
          </a:p>
        </p:txBody>
      </p:sp>
    </p:spTree>
    <p:extLst>
      <p:ext uri="{BB962C8B-B14F-4D97-AF65-F5344CB8AC3E}">
        <p14:creationId xmlns:p14="http://schemas.microsoft.com/office/powerpoint/2010/main" val="646131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50" dirty="0" smtClean="0">
                <a:ln w="11430"/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认证及其解读</a:t>
            </a:r>
            <a:endParaRPr lang="zh-CN" altLang="en-US" sz="3200" b="1" spc="50" dirty="0">
              <a:ln w="11430"/>
              <a:solidFill>
                <a:schemeClr val="bg1">
                  <a:lumMod val="7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3" name="Group 12"/>
          <p:cNvGrpSpPr>
            <a:grpSpLocks/>
          </p:cNvGrpSpPr>
          <p:nvPr/>
        </p:nvGrpSpPr>
        <p:grpSpPr bwMode="auto">
          <a:xfrm>
            <a:off x="539552" y="2348582"/>
            <a:ext cx="8064500" cy="3168650"/>
            <a:chOff x="318" y="791"/>
            <a:chExt cx="5184" cy="2384"/>
          </a:xfrm>
        </p:grpSpPr>
        <p:sp>
          <p:nvSpPr>
            <p:cNvPr id="4" name="AutoShape 6"/>
            <p:cNvSpPr>
              <a:spLocks noChangeArrowheads="1"/>
            </p:cNvSpPr>
            <p:nvPr/>
          </p:nvSpPr>
          <p:spPr bwMode="auto">
            <a:xfrm>
              <a:off x="318" y="791"/>
              <a:ext cx="2304" cy="2384"/>
            </a:xfrm>
            <a:prstGeom prst="roundRect">
              <a:avLst>
                <a:gd name="adj" fmla="val 5625"/>
              </a:avLst>
            </a:prstGeom>
            <a:solidFill>
              <a:srgbClr val="88B888"/>
            </a:solidFill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266700" indent="-266700">
                <a:lnSpc>
                  <a:spcPct val="125000"/>
                </a:lnSpc>
                <a:spcBef>
                  <a:spcPct val="25000"/>
                </a:spcBef>
                <a:buFont typeface="Wingdings" pitchFamily="2" charset="2"/>
                <a:buChar char="p"/>
              </a:pPr>
              <a:r>
                <a:rPr kumimoji="0"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办学的</a:t>
              </a:r>
              <a:r>
                <a:rPr kumimoji="0"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出发点和落脚点</a:t>
              </a:r>
            </a:p>
            <a:p>
              <a:pPr marL="266700" indent="-266700">
                <a:lnSpc>
                  <a:spcPct val="125000"/>
                </a:lnSpc>
                <a:spcBef>
                  <a:spcPct val="25000"/>
                </a:spcBef>
                <a:buFont typeface="Wingdings" pitchFamily="2" charset="2"/>
                <a:buChar char="p"/>
              </a:pPr>
              <a:r>
                <a:rPr kumimoji="0"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毕业生的质量是衡量医学院校教育质量的</a:t>
              </a:r>
              <a:r>
                <a:rPr kumimoji="0"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最终标准</a:t>
              </a:r>
            </a:p>
            <a:p>
              <a:pPr marL="266700" indent="-266700">
                <a:lnSpc>
                  <a:spcPct val="125000"/>
                </a:lnSpc>
                <a:spcBef>
                  <a:spcPct val="25000"/>
                </a:spcBef>
                <a:buFont typeface="Wingdings" pitchFamily="2" charset="2"/>
                <a:buChar char="p"/>
              </a:pPr>
              <a:r>
                <a:rPr kumimoji="0"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本科临床医学专业毕业生应达到的</a:t>
              </a:r>
              <a:r>
                <a:rPr kumimoji="0"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基本要求</a:t>
              </a:r>
              <a:endParaRPr kumimoji="0" lang="ja-JP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AutoShape 9"/>
            <p:cNvSpPr>
              <a:spLocks noChangeArrowheads="1"/>
            </p:cNvSpPr>
            <p:nvPr/>
          </p:nvSpPr>
          <p:spPr bwMode="auto">
            <a:xfrm>
              <a:off x="3198" y="791"/>
              <a:ext cx="2304" cy="2384"/>
            </a:xfrm>
            <a:prstGeom prst="roundRect">
              <a:avLst>
                <a:gd name="adj" fmla="val 5625"/>
              </a:avLst>
            </a:prstGeom>
            <a:solidFill>
              <a:srgbClr val="B88888"/>
            </a:solidFill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180975" indent="-180975">
                <a:lnSpc>
                  <a:spcPct val="120000"/>
                </a:lnSpc>
                <a:buSzPct val="85000"/>
                <a:buFont typeface="Wingdings" pitchFamily="2" charset="2"/>
                <a:buChar char="p"/>
              </a:pPr>
              <a:r>
                <a:rPr kumimoji="0" lang="zh-CN" altLang="en-US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思想道德与职业素质目标</a:t>
              </a:r>
            </a:p>
            <a:p>
              <a:pPr marL="180975" indent="-180975">
                <a:lnSpc>
                  <a:spcPct val="120000"/>
                </a:lnSpc>
                <a:buSzPct val="85000"/>
                <a:buFont typeface="Wingdings" pitchFamily="2" charset="2"/>
                <a:buChar char="Ø"/>
              </a:pPr>
              <a:r>
                <a:rPr kumimoji="0"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遵纪守法、崇尚医德、伦理意识、沟通交流、实事求是、团队合作、批判精神、科学态度</a:t>
              </a:r>
            </a:p>
            <a:p>
              <a:pPr marL="180975" indent="-180975">
                <a:lnSpc>
                  <a:spcPct val="120000"/>
                </a:lnSpc>
                <a:buSzPct val="85000"/>
                <a:buFont typeface="Wingdings" pitchFamily="2" charset="2"/>
                <a:buChar char="p"/>
              </a:pPr>
              <a:r>
                <a:rPr kumimoji="0" lang="zh-CN" altLang="en-US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知识目标</a:t>
              </a:r>
            </a:p>
            <a:p>
              <a:pPr marL="180975" indent="-180975">
                <a:lnSpc>
                  <a:spcPct val="120000"/>
                </a:lnSpc>
                <a:buSzPct val="85000"/>
                <a:buFont typeface="Wingdings" pitchFamily="2" charset="2"/>
                <a:buChar char="Ø"/>
              </a:pPr>
              <a:r>
                <a:rPr kumimoji="0"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自然科学、人文科学、社会科学、生命科学（医学）</a:t>
              </a:r>
            </a:p>
            <a:p>
              <a:pPr marL="180975" indent="-180975">
                <a:lnSpc>
                  <a:spcPct val="120000"/>
                </a:lnSpc>
                <a:buSzPct val="85000"/>
                <a:buFont typeface="Wingdings" pitchFamily="2" charset="2"/>
                <a:buChar char="p"/>
              </a:pPr>
              <a:r>
                <a:rPr kumimoji="0" lang="zh-CN" altLang="en-US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技能目标（能力）</a:t>
              </a:r>
            </a:p>
            <a:p>
              <a:pPr marL="180975" indent="-180975">
                <a:lnSpc>
                  <a:spcPct val="120000"/>
                </a:lnSpc>
                <a:buSzPct val="85000"/>
                <a:buFont typeface="Wingdings" pitchFamily="2" charset="2"/>
                <a:buChar char="Ø"/>
              </a:pPr>
              <a:r>
                <a:rPr kumimoji="0"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临床医疗、临床循证、社区卫生服务、使用信息、健康宣教、交流、自主学习和终身学习</a:t>
              </a:r>
              <a:endParaRPr kumimoji="0" lang="ja-JP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AutoShape 11"/>
            <p:cNvSpPr>
              <a:spLocks noChangeArrowheads="1"/>
            </p:cNvSpPr>
            <p:nvPr/>
          </p:nvSpPr>
          <p:spPr bwMode="auto">
            <a:xfrm>
              <a:off x="2670" y="1417"/>
              <a:ext cx="480" cy="1055"/>
            </a:xfrm>
            <a:prstGeom prst="leftRightArrow">
              <a:avLst>
                <a:gd name="adj1" fmla="val 56019"/>
                <a:gd name="adj2" fmla="val 2500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541140" y="1338287"/>
            <a:ext cx="80645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eaLnBrk="0" hangingPunct="0">
              <a:defRPr/>
            </a:pPr>
            <a:r>
              <a:rPr lang="zh-CN" altLang="en-US" sz="2400" b="1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第一部   分本科临床医学专业毕业生应达到的基本要求</a:t>
            </a:r>
          </a:p>
        </p:txBody>
      </p:sp>
    </p:spTree>
    <p:extLst>
      <p:ext uri="{BB962C8B-B14F-4D97-AF65-F5344CB8AC3E}">
        <p14:creationId xmlns:p14="http://schemas.microsoft.com/office/powerpoint/2010/main" val="646131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50" dirty="0" smtClean="0">
                <a:ln w="11430"/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认证及其解读</a:t>
            </a:r>
            <a:endParaRPr lang="zh-CN" altLang="en-US" sz="3200" b="1" spc="50" dirty="0">
              <a:ln w="11430"/>
              <a:solidFill>
                <a:schemeClr val="bg1">
                  <a:lumMod val="7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" name="Rectangle 16"/>
          <p:cNvSpPr>
            <a:spLocks noChangeArrowheads="1"/>
          </p:cNvSpPr>
          <p:nvPr/>
        </p:nvSpPr>
        <p:spPr bwMode="auto">
          <a:xfrm>
            <a:off x="1223963" y="1196752"/>
            <a:ext cx="69135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eaLnBrk="0" hangingPunct="0">
              <a:defRPr/>
            </a:pPr>
            <a:r>
              <a:rPr lang="zh-CN" altLang="en-US" sz="2400" b="1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第二部分　本科临床医学专业教育办学标准 </a:t>
            </a:r>
          </a:p>
        </p:txBody>
      </p:sp>
      <p:graphicFrame>
        <p:nvGraphicFramePr>
          <p:cNvPr id="4" name="Group 1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6241304"/>
              </p:ext>
            </p:extLst>
          </p:nvPr>
        </p:nvGraphicFramePr>
        <p:xfrm>
          <a:off x="720725" y="2204864"/>
          <a:ext cx="3095625" cy="3352800"/>
        </p:xfrm>
        <a:graphic>
          <a:graphicData uri="http://schemas.openxmlformats.org/drawingml/2006/table">
            <a:tbl>
              <a:tblPr/>
              <a:tblGrid>
                <a:gridCol w="2016125"/>
                <a:gridCol w="1079500"/>
              </a:tblGrid>
              <a:tr h="146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宗旨及目标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条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教育计划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</a:t>
                      </a: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条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学生成绩评定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条</a:t>
                      </a:r>
                      <a:endParaRPr kumimoji="1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学生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条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教师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条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9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教育资源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条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教育评价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条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科学研究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条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管理和行政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条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改革与发展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条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" name="Picture 7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9738" y="2289001"/>
            <a:ext cx="3455987" cy="333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77"/>
          <p:cNvSpPr>
            <a:spLocks noChangeArrowheads="1"/>
          </p:cNvSpPr>
          <p:nvPr/>
        </p:nvSpPr>
        <p:spPr bwMode="auto">
          <a:xfrm>
            <a:off x="7993063" y="2581101"/>
            <a:ext cx="504825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办学的全部环节</a:t>
            </a:r>
          </a:p>
        </p:txBody>
      </p:sp>
    </p:spTree>
    <p:extLst>
      <p:ext uri="{BB962C8B-B14F-4D97-AF65-F5344CB8AC3E}">
        <p14:creationId xmlns:p14="http://schemas.microsoft.com/office/powerpoint/2010/main" val="646131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50" dirty="0" smtClean="0">
                <a:ln w="11430"/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认证及其解读</a:t>
            </a:r>
            <a:endParaRPr lang="zh-CN" altLang="en-US" sz="3200" b="1" spc="50" dirty="0">
              <a:ln w="11430"/>
              <a:solidFill>
                <a:schemeClr val="bg1">
                  <a:lumMod val="7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467544" y="1484535"/>
            <a:ext cx="8229600" cy="4176713"/>
            <a:chOff x="288" y="816"/>
            <a:chExt cx="5184" cy="3120"/>
          </a:xfrm>
        </p:grpSpPr>
        <p:grpSp>
          <p:nvGrpSpPr>
            <p:cNvPr id="4" name="Group 5"/>
            <p:cNvGrpSpPr>
              <a:grpSpLocks/>
            </p:cNvGrpSpPr>
            <p:nvPr/>
          </p:nvGrpSpPr>
          <p:grpSpPr bwMode="auto">
            <a:xfrm>
              <a:off x="288" y="816"/>
              <a:ext cx="2304" cy="3120"/>
              <a:chOff x="288" y="816"/>
              <a:chExt cx="2304" cy="3120"/>
            </a:xfrm>
          </p:grpSpPr>
          <p:sp>
            <p:nvSpPr>
              <p:cNvPr id="9" name="AutoShape 6"/>
              <p:cNvSpPr>
                <a:spLocks noChangeArrowheads="1"/>
              </p:cNvSpPr>
              <p:nvPr/>
            </p:nvSpPr>
            <p:spPr bwMode="auto">
              <a:xfrm>
                <a:off x="288" y="1008"/>
                <a:ext cx="2304" cy="2928"/>
              </a:xfrm>
              <a:prstGeom prst="roundRect">
                <a:avLst>
                  <a:gd name="adj" fmla="val 5625"/>
                </a:avLst>
              </a:prstGeom>
              <a:solidFill>
                <a:srgbClr val="88B888"/>
              </a:solidFill>
              <a:ln>
                <a:noFill/>
              </a:ln>
              <a:effectLst>
                <a:outerShdw dist="35921" dir="2700000" algn="ctr" rotWithShape="0">
                  <a:schemeClr val="bg2"/>
                </a:outerShdw>
              </a:effectLst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>
                  <a:spcBef>
                    <a:spcPct val="25000"/>
                  </a:spcBef>
                </a:pPr>
                <a:r>
                  <a:rPr lang="en-US" altLang="zh-CN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1.1  </a:t>
                </a:r>
                <a:r>
                  <a:rPr lang="zh-CN" altLang="en-US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宗旨及目标 </a:t>
                </a:r>
              </a:p>
              <a:p>
                <a:pPr>
                  <a:spcBef>
                    <a:spcPct val="25000"/>
                  </a:spcBef>
                </a:pPr>
                <a:r>
                  <a:rPr lang="en-US" altLang="zh-CN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1.2  </a:t>
                </a:r>
                <a:r>
                  <a:rPr lang="zh-CN" altLang="en-US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宗旨及目标的确定</a:t>
                </a:r>
              </a:p>
              <a:p>
                <a:pPr>
                  <a:spcBef>
                    <a:spcPct val="25000"/>
                  </a:spcBef>
                </a:pPr>
                <a:r>
                  <a:rPr lang="en-US" altLang="zh-CN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1.3  </a:t>
                </a:r>
                <a:r>
                  <a:rPr lang="zh-CN" altLang="en-US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学术自治</a:t>
                </a:r>
              </a:p>
              <a:p>
                <a:pPr>
                  <a:spcBef>
                    <a:spcPct val="25000"/>
                  </a:spcBef>
                </a:pPr>
                <a:r>
                  <a:rPr lang="en-US" altLang="zh-CN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1.4  </a:t>
                </a:r>
                <a:r>
                  <a:rPr lang="zh-CN" altLang="en-US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教育结果</a:t>
                </a:r>
                <a:endParaRPr lang="ja-JP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AutoShape 7"/>
              <p:cNvSpPr>
                <a:spLocks noChangeArrowheads="1"/>
              </p:cNvSpPr>
              <p:nvPr/>
            </p:nvSpPr>
            <p:spPr bwMode="auto">
              <a:xfrm>
                <a:off x="576" y="816"/>
                <a:ext cx="1728" cy="384"/>
              </a:xfrm>
              <a:prstGeom prst="roundRect">
                <a:avLst>
                  <a:gd name="adj" fmla="val 16667"/>
                </a:avLst>
              </a:prstGeom>
              <a:solidFill>
                <a:srgbClr val="287828"/>
              </a:solidFill>
              <a:ln>
                <a:noFill/>
              </a:ln>
              <a:effectLst>
                <a:outerShdw dist="35921" dir="2700000" algn="ctr" rotWithShape="0">
                  <a:schemeClr val="bg2"/>
                </a:outerShdw>
              </a:effectLst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zh-CN" sz="20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1.</a:t>
                </a:r>
                <a:r>
                  <a:rPr lang="zh-CN" altLang="en-US" sz="20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宗旨和目标</a:t>
                </a:r>
              </a:p>
            </p:txBody>
          </p:sp>
        </p:grpSp>
        <p:grpSp>
          <p:nvGrpSpPr>
            <p:cNvPr id="5" name="Group 8"/>
            <p:cNvGrpSpPr>
              <a:grpSpLocks/>
            </p:cNvGrpSpPr>
            <p:nvPr/>
          </p:nvGrpSpPr>
          <p:grpSpPr bwMode="auto">
            <a:xfrm>
              <a:off x="3168" y="816"/>
              <a:ext cx="2304" cy="3120"/>
              <a:chOff x="3168" y="816"/>
              <a:chExt cx="2304" cy="3120"/>
            </a:xfrm>
          </p:grpSpPr>
          <p:sp>
            <p:nvSpPr>
              <p:cNvPr id="7" name="AutoShape 9"/>
              <p:cNvSpPr>
                <a:spLocks noChangeArrowheads="1"/>
              </p:cNvSpPr>
              <p:nvPr/>
            </p:nvSpPr>
            <p:spPr bwMode="auto">
              <a:xfrm>
                <a:off x="3168" y="1008"/>
                <a:ext cx="2304" cy="2928"/>
              </a:xfrm>
              <a:prstGeom prst="roundRect">
                <a:avLst>
                  <a:gd name="adj" fmla="val 5625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>
                <a:outerShdw dist="35921" dir="2700000" algn="ctr" rotWithShape="0">
                  <a:schemeClr val="bg2"/>
                </a:outerShdw>
              </a:effectLst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266700" indent="-266700">
                  <a:lnSpc>
                    <a:spcPct val="125000"/>
                  </a:lnSpc>
                  <a:spcBef>
                    <a:spcPct val="25000"/>
                  </a:spcBef>
                  <a:buFont typeface="Wingdings" pitchFamily="2" charset="2"/>
                  <a:buChar char="p"/>
                </a:pPr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依据卫生需要和专业标准，确定任务和目标 </a:t>
                </a:r>
                <a:endPara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66700" indent="-266700">
                  <a:lnSpc>
                    <a:spcPct val="125000"/>
                  </a:lnSpc>
                  <a:spcBef>
                    <a:spcPct val="25000"/>
                  </a:spcBef>
                  <a:buFont typeface="Wingdings" pitchFamily="2" charset="2"/>
                  <a:buChar char="p"/>
                </a:pPr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要有</a:t>
                </a:r>
                <a:r>
                  <a:rPr lang="zh-CN" altLang="en-US" sz="1600" b="1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共同利益方的参与，使全校师生周知</a:t>
                </a:r>
                <a:endParaRPr lang="en-US" altLang="zh-CN" sz="1600" b="1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66700" indent="-266700">
                  <a:lnSpc>
                    <a:spcPct val="125000"/>
                  </a:lnSpc>
                  <a:spcBef>
                    <a:spcPct val="25000"/>
                  </a:spcBef>
                  <a:buFont typeface="Wingdings" pitchFamily="2" charset="2"/>
                  <a:buChar char="p"/>
                </a:pPr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实行</a:t>
                </a:r>
                <a:r>
                  <a:rPr lang="zh-CN" altLang="en-US" sz="1600" b="1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有共同利益方参加的教学民主管理制度</a:t>
                </a:r>
              </a:p>
              <a:p>
                <a:pPr marL="266700" indent="-266700">
                  <a:lnSpc>
                    <a:spcPct val="125000"/>
                  </a:lnSpc>
                  <a:spcBef>
                    <a:spcPct val="25000"/>
                  </a:spcBef>
                  <a:buFont typeface="Wingdings" pitchFamily="2" charset="2"/>
                  <a:buChar char="p"/>
                </a:pPr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依据学校的教育目标，制定课程计划、评定教育结果，</a:t>
                </a:r>
                <a:r>
                  <a:rPr lang="zh-CN" altLang="en-US" sz="1600" b="1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实行基于执业能力的医学教育</a:t>
                </a:r>
                <a:endParaRPr lang="ja-JP" altLang="en-US" sz="1600" b="1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AutoShape 10"/>
              <p:cNvSpPr>
                <a:spLocks noChangeArrowheads="1"/>
              </p:cNvSpPr>
              <p:nvPr/>
            </p:nvSpPr>
            <p:spPr bwMode="auto">
              <a:xfrm>
                <a:off x="3456" y="816"/>
                <a:ext cx="1728" cy="384"/>
              </a:xfrm>
              <a:prstGeom prst="roundRect">
                <a:avLst>
                  <a:gd name="adj" fmla="val 16667"/>
                </a:avLst>
              </a:prstGeom>
              <a:solidFill>
                <a:srgbClr val="336699"/>
              </a:solidFill>
              <a:ln>
                <a:noFill/>
              </a:ln>
              <a:effectLst>
                <a:outerShdw dist="35921" dir="2700000" algn="ctr" rotWithShape="0">
                  <a:schemeClr val="bg2"/>
                </a:outerShdw>
              </a:effectLst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zh-CN" altLang="en-US" sz="20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关注要点</a:t>
                </a:r>
              </a:p>
            </p:txBody>
          </p:sp>
        </p:grpSp>
        <p:sp>
          <p:nvSpPr>
            <p:cNvPr id="6" name="AutoShape 11"/>
            <p:cNvSpPr>
              <a:spLocks noChangeArrowheads="1"/>
            </p:cNvSpPr>
            <p:nvPr/>
          </p:nvSpPr>
          <p:spPr bwMode="auto">
            <a:xfrm>
              <a:off x="2640" y="1776"/>
              <a:ext cx="480" cy="1296"/>
            </a:xfrm>
            <a:prstGeom prst="leftRightArrow">
              <a:avLst>
                <a:gd name="adj1" fmla="val 56019"/>
                <a:gd name="adj2" fmla="val 2500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46131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50" dirty="0" smtClean="0">
                <a:ln w="11430"/>
                <a:gradFill>
                  <a:gsLst>
                    <a:gs pos="0">
                      <a:srgbClr val="002060"/>
                    </a:gs>
                    <a:gs pos="100000">
                      <a:srgbClr val="002060"/>
                    </a:gs>
                  </a:gsLst>
                  <a:lin ang="5400000"/>
                </a:gradFill>
                <a:latin typeface="Arial" pitchFamily="34" charset="0"/>
                <a:ea typeface="微软雅黑" pitchFamily="34" charset="-122"/>
                <a:cs typeface="Arial" pitchFamily="34" charset="0"/>
              </a:rPr>
              <a:t>背景</a:t>
            </a:r>
            <a:endParaRPr lang="zh-CN" altLang="en-US" sz="3200" b="1" spc="50" dirty="0">
              <a:ln w="11430"/>
              <a:gradFill>
                <a:gsLst>
                  <a:gs pos="0">
                    <a:srgbClr val="002060"/>
                  </a:gs>
                  <a:gs pos="100000">
                    <a:srgbClr val="002060"/>
                  </a:gs>
                </a:gsLst>
                <a:lin ang="5400000"/>
              </a:gra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5" name="矩形 5"/>
          <p:cNvSpPr>
            <a:spLocks noChangeArrowheads="1"/>
          </p:cNvSpPr>
          <p:nvPr/>
        </p:nvSpPr>
        <p:spPr bwMode="auto">
          <a:xfrm>
            <a:off x="35496" y="1196752"/>
            <a:ext cx="3695490" cy="1119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800" b="1" dirty="0" smtClean="0">
                <a:ea typeface="微软雅黑" pitchFamily="34" charset="-122"/>
                <a:cs typeface="Arial" charset="0"/>
              </a:rPr>
              <a:t>教育部</a:t>
            </a:r>
            <a:endParaRPr lang="en-US" altLang="zh-CN" sz="2800" b="1" dirty="0" smtClean="0">
              <a:ea typeface="微软雅黑" pitchFamily="34" charset="-122"/>
              <a:cs typeface="Arial" charset="0"/>
            </a:endParaRPr>
          </a:p>
          <a:p>
            <a:pPr algn="ctr">
              <a:lnSpc>
                <a:spcPct val="125000"/>
              </a:lnSpc>
            </a:pPr>
            <a:r>
              <a:rPr lang="zh-CN" altLang="en-US" sz="2800" b="1" dirty="0" smtClean="0">
                <a:ea typeface="微软雅黑" pitchFamily="34" charset="-122"/>
                <a:cs typeface="Arial" charset="0"/>
              </a:rPr>
              <a:t>临床医学</a:t>
            </a:r>
            <a:r>
              <a:rPr lang="zh-CN" altLang="en-US" sz="2800" b="1" dirty="0">
                <a:ea typeface="微软雅黑" pitchFamily="34" charset="-122"/>
                <a:cs typeface="Arial" charset="0"/>
              </a:rPr>
              <a:t>专业认证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24944"/>
            <a:ext cx="9144000" cy="3233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Group 10"/>
          <p:cNvGrpSpPr>
            <a:grpSpLocks/>
          </p:cNvGrpSpPr>
          <p:nvPr/>
        </p:nvGrpSpPr>
        <p:grpSpPr bwMode="auto">
          <a:xfrm>
            <a:off x="4067944" y="1124744"/>
            <a:ext cx="4594353" cy="1352250"/>
            <a:chOff x="894" y="1021"/>
            <a:chExt cx="3999" cy="389"/>
          </a:xfrm>
        </p:grpSpPr>
        <p:sp>
          <p:nvSpPr>
            <p:cNvPr id="7" name="AutoShape 11"/>
            <p:cNvSpPr>
              <a:spLocks noChangeArrowheads="1"/>
            </p:cNvSpPr>
            <p:nvPr/>
          </p:nvSpPr>
          <p:spPr bwMode="gray">
            <a:xfrm>
              <a:off x="894" y="1021"/>
              <a:ext cx="3999" cy="389"/>
            </a:xfrm>
            <a:prstGeom prst="hexagon">
              <a:avLst>
                <a:gd name="adj" fmla="val 35029"/>
                <a:gd name="vf" fmla="val 115470"/>
              </a:avLst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zh-CN" altLang="en-US" sz="2800" dirty="0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gray">
            <a:xfrm>
              <a:off x="1118" y="1079"/>
              <a:ext cx="3606" cy="264"/>
            </a:xfrm>
            <a:prstGeom prst="rect">
              <a:avLst/>
            </a:prstGeom>
            <a:noFill/>
            <a:ln>
              <a:noFill/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 defTabSz="865188" latinLnBrk="1">
                <a:lnSpc>
                  <a:spcPct val="125000"/>
                </a:lnSpc>
              </a:pPr>
              <a:r>
                <a:rPr kumimoji="1" lang="zh-CN" altLang="en-US" sz="2800" b="1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现场考察时间</a:t>
              </a:r>
              <a:endParaRPr kumimoji="1" lang="en-US" altLang="zh-CN" sz="28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defTabSz="865188" latinLnBrk="1">
                <a:lnSpc>
                  <a:spcPct val="125000"/>
                </a:lnSpc>
              </a:pPr>
              <a:r>
                <a:rPr kumimoji="1" lang="en-US" altLang="zh-CN" sz="2800" b="1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2016</a:t>
              </a:r>
              <a:r>
                <a:rPr kumimoji="1" lang="zh-CN" altLang="en-US" sz="28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kumimoji="1" lang="en-US" altLang="zh-CN" sz="28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11</a:t>
              </a:r>
              <a:r>
                <a:rPr kumimoji="1" lang="zh-CN" altLang="en-US" sz="28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月</a:t>
              </a:r>
              <a:r>
                <a:rPr kumimoji="1" lang="en-US" altLang="zh-CN" sz="28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6</a:t>
              </a:r>
              <a:r>
                <a:rPr kumimoji="1" lang="zh-CN" altLang="en-US" sz="28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日</a:t>
              </a:r>
              <a:r>
                <a:rPr kumimoji="1" lang="en-US" altLang="zh-CN" sz="28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-10</a:t>
              </a:r>
              <a:r>
                <a:rPr kumimoji="1" lang="zh-CN" altLang="en-US" sz="28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日</a:t>
              </a:r>
              <a:endParaRPr kumimoji="1" lang="zh-CN" altLang="en-US" sz="28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50" dirty="0" smtClean="0">
                <a:ln w="11430"/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认证及其解读</a:t>
            </a:r>
            <a:endParaRPr lang="zh-CN" altLang="en-US" sz="3200" b="1" spc="50" dirty="0">
              <a:ln w="11430"/>
              <a:solidFill>
                <a:schemeClr val="bg1">
                  <a:lumMod val="7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467544" y="1556543"/>
            <a:ext cx="8229600" cy="4176713"/>
            <a:chOff x="288" y="816"/>
            <a:chExt cx="5184" cy="3120"/>
          </a:xfrm>
        </p:grpSpPr>
        <p:grpSp>
          <p:nvGrpSpPr>
            <p:cNvPr id="4" name="Group 5"/>
            <p:cNvGrpSpPr>
              <a:grpSpLocks/>
            </p:cNvGrpSpPr>
            <p:nvPr/>
          </p:nvGrpSpPr>
          <p:grpSpPr bwMode="auto">
            <a:xfrm>
              <a:off x="288" y="816"/>
              <a:ext cx="2304" cy="3120"/>
              <a:chOff x="288" y="816"/>
              <a:chExt cx="2304" cy="3120"/>
            </a:xfrm>
          </p:grpSpPr>
          <p:sp>
            <p:nvSpPr>
              <p:cNvPr id="9" name="AutoShape 6"/>
              <p:cNvSpPr>
                <a:spLocks noChangeArrowheads="1"/>
              </p:cNvSpPr>
              <p:nvPr/>
            </p:nvSpPr>
            <p:spPr bwMode="auto">
              <a:xfrm>
                <a:off x="288" y="1008"/>
                <a:ext cx="2304" cy="2928"/>
              </a:xfrm>
              <a:prstGeom prst="roundRect">
                <a:avLst>
                  <a:gd name="adj" fmla="val 5625"/>
                </a:avLst>
              </a:prstGeom>
              <a:solidFill>
                <a:srgbClr val="88B888"/>
              </a:solidFill>
              <a:ln>
                <a:noFill/>
              </a:ln>
              <a:effectLst>
                <a:outerShdw dist="35921" dir="2700000" algn="ctr" rotWithShape="0">
                  <a:schemeClr val="bg2"/>
                </a:outerShdw>
              </a:effectLst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r>
                  <a:rPr lang="en-US" altLang="zh-CN" sz="16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2.1  </a:t>
                </a:r>
                <a:r>
                  <a:rPr lang="zh-CN" altLang="en-US" sz="16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课程计划                                             </a:t>
                </a:r>
              </a:p>
              <a:p>
                <a:r>
                  <a:rPr lang="en-US" altLang="zh-CN" sz="16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2.2  </a:t>
                </a:r>
                <a:r>
                  <a:rPr lang="zh-CN" altLang="en-US" sz="16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教学方法                                             </a:t>
                </a:r>
              </a:p>
              <a:p>
                <a:r>
                  <a:rPr lang="en-US" altLang="zh-CN" sz="16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2.3  </a:t>
                </a:r>
                <a:r>
                  <a:rPr lang="zh-CN" altLang="en-US" sz="16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科学方法教育                                         </a:t>
                </a:r>
              </a:p>
              <a:p>
                <a:r>
                  <a:rPr lang="en-US" altLang="zh-CN" sz="16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2.4  </a:t>
                </a:r>
                <a:r>
                  <a:rPr lang="zh-CN" altLang="en-US" sz="16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思想道德修养课程                                     </a:t>
                </a:r>
              </a:p>
              <a:p>
                <a:r>
                  <a:rPr lang="en-US" altLang="zh-CN" sz="16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2.5  </a:t>
                </a:r>
                <a:r>
                  <a:rPr lang="zh-CN" altLang="en-US" sz="16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自然科学课程                                         </a:t>
                </a:r>
              </a:p>
              <a:p>
                <a:r>
                  <a:rPr lang="en-US" altLang="zh-CN" sz="16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2.6  </a:t>
                </a:r>
                <a:r>
                  <a:rPr lang="zh-CN" altLang="en-US" sz="16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生物医学课程                                         </a:t>
                </a:r>
              </a:p>
              <a:p>
                <a:r>
                  <a:rPr lang="en-US" altLang="zh-CN" sz="16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2.7  </a:t>
                </a:r>
                <a:r>
                  <a:rPr lang="zh-CN" altLang="en-US" sz="16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行为科学、人文社会科学以及医</a:t>
                </a:r>
              </a:p>
              <a:p>
                <a:r>
                  <a:rPr lang="zh-CN" altLang="en-US" sz="16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   学伦理学课程             </a:t>
                </a:r>
              </a:p>
              <a:p>
                <a:r>
                  <a:rPr lang="en-US" altLang="zh-CN" sz="16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2.8  </a:t>
                </a:r>
                <a:r>
                  <a:rPr lang="zh-CN" altLang="en-US" sz="16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公共卫生课程                                         </a:t>
                </a:r>
              </a:p>
              <a:p>
                <a:r>
                  <a:rPr lang="en-US" altLang="zh-CN" sz="16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2.9  </a:t>
                </a:r>
                <a:r>
                  <a:rPr lang="zh-CN" altLang="en-US" sz="16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临床医学课程                                         </a:t>
                </a:r>
              </a:p>
              <a:p>
                <a:r>
                  <a:rPr lang="en-US" altLang="zh-CN" sz="16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2.10  </a:t>
                </a:r>
                <a:r>
                  <a:rPr lang="zh-CN" altLang="en-US" sz="16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课程计划管理                                        </a:t>
                </a:r>
              </a:p>
              <a:p>
                <a:r>
                  <a:rPr lang="en-US" altLang="zh-CN" sz="16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2.11  </a:t>
                </a:r>
                <a:r>
                  <a:rPr lang="zh-CN" altLang="en-US" sz="16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与毕业后和继续医学</a:t>
                </a:r>
                <a:r>
                  <a:rPr lang="zh-CN" altLang="en-US" sz="16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教育联系</a:t>
                </a:r>
                <a:endParaRPr lang="ja-JP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AutoShape 7"/>
              <p:cNvSpPr>
                <a:spLocks noChangeArrowheads="1"/>
              </p:cNvSpPr>
              <p:nvPr/>
            </p:nvSpPr>
            <p:spPr bwMode="auto">
              <a:xfrm>
                <a:off x="576" y="816"/>
                <a:ext cx="1728" cy="384"/>
              </a:xfrm>
              <a:prstGeom prst="roundRect">
                <a:avLst>
                  <a:gd name="adj" fmla="val 16667"/>
                </a:avLst>
              </a:prstGeom>
              <a:solidFill>
                <a:srgbClr val="287828"/>
              </a:solidFill>
              <a:ln>
                <a:noFill/>
              </a:ln>
              <a:effectLst>
                <a:outerShdw dist="35921" dir="2700000" algn="ctr" rotWithShape="0">
                  <a:schemeClr val="bg2"/>
                </a:outerShdw>
              </a:effectLst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zh-CN" sz="20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2.</a:t>
                </a:r>
                <a:r>
                  <a:rPr lang="zh-CN" altLang="en-US" sz="20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教育计划</a:t>
                </a:r>
              </a:p>
            </p:txBody>
          </p:sp>
        </p:grpSp>
        <p:grpSp>
          <p:nvGrpSpPr>
            <p:cNvPr id="5" name="Group 8"/>
            <p:cNvGrpSpPr>
              <a:grpSpLocks/>
            </p:cNvGrpSpPr>
            <p:nvPr/>
          </p:nvGrpSpPr>
          <p:grpSpPr bwMode="auto">
            <a:xfrm>
              <a:off x="3168" y="816"/>
              <a:ext cx="2304" cy="3120"/>
              <a:chOff x="3168" y="816"/>
              <a:chExt cx="2304" cy="3120"/>
            </a:xfrm>
          </p:grpSpPr>
          <p:sp>
            <p:nvSpPr>
              <p:cNvPr id="7" name="AutoShape 9"/>
              <p:cNvSpPr>
                <a:spLocks noChangeArrowheads="1"/>
              </p:cNvSpPr>
              <p:nvPr/>
            </p:nvSpPr>
            <p:spPr bwMode="auto">
              <a:xfrm>
                <a:off x="3168" y="1008"/>
                <a:ext cx="2304" cy="2928"/>
              </a:xfrm>
              <a:prstGeom prst="roundRect">
                <a:avLst>
                  <a:gd name="adj" fmla="val 5625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>
                <a:outerShdw dist="35921" dir="2700000" algn="ctr" rotWithShape="0">
                  <a:schemeClr val="bg2"/>
                </a:outerShdw>
              </a:effectLst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180975" indent="-180975">
                  <a:spcBef>
                    <a:spcPct val="25000"/>
                  </a:spcBef>
                  <a:buFont typeface="Wingdings" pitchFamily="2" charset="2"/>
                  <a:buChar char="p"/>
                </a:pPr>
                <a:r>
                  <a:rPr lang="zh-CN" altLang="en-US" sz="14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要求从学科课程转向</a:t>
                </a:r>
                <a:r>
                  <a:rPr lang="zh-CN" altLang="en-US" sz="1400" b="1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整合课程</a:t>
                </a:r>
              </a:p>
              <a:p>
                <a:pPr marL="180975" indent="-180975">
                  <a:spcBef>
                    <a:spcPct val="25000"/>
                  </a:spcBef>
                  <a:buFont typeface="Wingdings" pitchFamily="2" charset="2"/>
                  <a:buChar char="p"/>
                </a:pPr>
                <a:r>
                  <a:rPr lang="zh-CN" altLang="en-US" sz="14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必须明确核心课程（</a:t>
                </a:r>
                <a:r>
                  <a:rPr lang="en-US" altLang="zh-CN" sz="14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CC</a:t>
                </a:r>
                <a:r>
                  <a:rPr lang="zh-CN" altLang="en-US" sz="14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）和自选课程</a:t>
                </a:r>
              </a:p>
              <a:p>
                <a:pPr marL="180975" indent="-180975">
                  <a:spcBef>
                    <a:spcPct val="25000"/>
                  </a:spcBef>
                  <a:buFont typeface="Wingdings" pitchFamily="2" charset="2"/>
                  <a:buChar char="p"/>
                </a:pPr>
                <a:r>
                  <a:rPr lang="zh-CN" altLang="en-US" sz="14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关注批判性思维和科学方法的培养</a:t>
                </a:r>
              </a:p>
              <a:p>
                <a:pPr marL="180975" indent="-180975">
                  <a:spcBef>
                    <a:spcPct val="25000"/>
                  </a:spcBef>
                  <a:buFont typeface="Wingdings" pitchFamily="2" charset="2"/>
                  <a:buChar char="p"/>
                </a:pPr>
                <a:r>
                  <a:rPr lang="zh-CN" altLang="en-US" sz="14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高度重视职业态度和行为强调社会人文、行为与伦理学科的教育</a:t>
                </a:r>
              </a:p>
              <a:p>
                <a:pPr marL="180975" indent="-180975">
                  <a:spcBef>
                    <a:spcPct val="25000"/>
                  </a:spcBef>
                  <a:buFont typeface="Wingdings" pitchFamily="2" charset="2"/>
                  <a:buChar char="p"/>
                </a:pPr>
                <a:r>
                  <a:rPr lang="zh-CN" altLang="en-US" sz="14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主张</a:t>
                </a:r>
                <a:r>
                  <a:rPr lang="zh-CN" altLang="en-US" sz="1400" b="1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采用自主学习（</a:t>
                </a:r>
                <a:r>
                  <a:rPr lang="en-US" altLang="zh-CN" sz="1400" b="1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	SDL</a:t>
                </a:r>
                <a:r>
                  <a:rPr lang="zh-CN" altLang="en-US" sz="1400" b="1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）的教学方法</a:t>
                </a:r>
              </a:p>
              <a:p>
                <a:pPr marL="180975" indent="-180975">
                  <a:spcBef>
                    <a:spcPct val="25000"/>
                  </a:spcBef>
                  <a:buFont typeface="Wingdings" pitchFamily="2" charset="2"/>
                  <a:buChar char="p"/>
                </a:pPr>
                <a:r>
                  <a:rPr lang="zh-CN" altLang="en-US" sz="14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重视预防医学、</a:t>
                </a:r>
                <a:r>
                  <a:rPr lang="zh-CN" altLang="en-US" sz="1300" b="1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社区医学、初级卫生保健</a:t>
                </a:r>
              </a:p>
              <a:p>
                <a:pPr marL="180975" indent="-180975">
                  <a:spcBef>
                    <a:spcPct val="25000"/>
                  </a:spcBef>
                  <a:buFont typeface="Wingdings" pitchFamily="2" charset="2"/>
                  <a:buChar char="p"/>
                </a:pPr>
                <a:r>
                  <a:rPr lang="zh-CN" altLang="en-US" sz="14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要求临床基本能力，提倡早期接触临床、</a:t>
                </a:r>
              </a:p>
              <a:p>
                <a:pPr marL="180975" indent="-180975">
                  <a:spcBef>
                    <a:spcPct val="25000"/>
                  </a:spcBef>
                  <a:buFont typeface="Wingdings" pitchFamily="2" charset="2"/>
                  <a:buChar char="p"/>
                </a:pPr>
                <a:r>
                  <a:rPr lang="zh-CN" altLang="en-US" sz="1400" b="1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全科医学、循证医学 （</a:t>
                </a:r>
                <a:r>
                  <a:rPr lang="en-US" altLang="zh-CN" sz="1400" b="1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EBM</a:t>
                </a:r>
                <a:r>
                  <a:rPr lang="zh-CN" altLang="en-US" sz="1400" b="1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）</a:t>
                </a:r>
                <a:endParaRPr lang="en-US" altLang="zh-CN" sz="1400" b="1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180975" indent="-180975">
                  <a:spcBef>
                    <a:spcPct val="25000"/>
                  </a:spcBef>
                  <a:buFont typeface="Wingdings" pitchFamily="2" charset="2"/>
                  <a:buChar char="p"/>
                </a:pPr>
                <a:r>
                  <a:rPr lang="zh-CN" altLang="en-US" sz="14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必须为毕业后教育奠定基础并有机衔接</a:t>
                </a:r>
              </a:p>
              <a:p>
                <a:pPr marL="180975" indent="-180975">
                  <a:spcBef>
                    <a:spcPct val="25000"/>
                  </a:spcBef>
                  <a:buFont typeface="Wingdings" pitchFamily="2" charset="2"/>
                  <a:buChar char="p"/>
                </a:pPr>
                <a:r>
                  <a:rPr lang="zh-CN" altLang="en-US" sz="1400" b="1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制定课程计划应该有共同利益者参加</a:t>
                </a:r>
                <a:endParaRPr lang="ja-JP" altLang="en-US" sz="1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AutoShape 10"/>
              <p:cNvSpPr>
                <a:spLocks noChangeArrowheads="1"/>
              </p:cNvSpPr>
              <p:nvPr/>
            </p:nvSpPr>
            <p:spPr bwMode="auto">
              <a:xfrm>
                <a:off x="3456" y="816"/>
                <a:ext cx="1728" cy="384"/>
              </a:xfrm>
              <a:prstGeom prst="roundRect">
                <a:avLst>
                  <a:gd name="adj" fmla="val 16667"/>
                </a:avLst>
              </a:prstGeom>
              <a:solidFill>
                <a:srgbClr val="336699"/>
              </a:solidFill>
              <a:ln>
                <a:noFill/>
              </a:ln>
              <a:effectLst>
                <a:outerShdw dist="35921" dir="2700000" algn="ctr" rotWithShape="0">
                  <a:schemeClr val="bg2"/>
                </a:outerShdw>
              </a:effectLst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zh-CN" altLang="en-US" sz="20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关注要点</a:t>
                </a:r>
              </a:p>
            </p:txBody>
          </p:sp>
        </p:grpSp>
        <p:sp>
          <p:nvSpPr>
            <p:cNvPr id="6" name="AutoShape 11"/>
            <p:cNvSpPr>
              <a:spLocks noChangeArrowheads="1"/>
            </p:cNvSpPr>
            <p:nvPr/>
          </p:nvSpPr>
          <p:spPr bwMode="auto">
            <a:xfrm>
              <a:off x="2640" y="1776"/>
              <a:ext cx="480" cy="1296"/>
            </a:xfrm>
            <a:prstGeom prst="leftRightArrow">
              <a:avLst>
                <a:gd name="adj1" fmla="val 56019"/>
                <a:gd name="adj2" fmla="val 2500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46131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50" dirty="0" smtClean="0">
                <a:ln w="11430"/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认证及其解读</a:t>
            </a:r>
            <a:endParaRPr lang="zh-CN" altLang="en-US" sz="3200" b="1" spc="50" dirty="0">
              <a:ln w="11430"/>
              <a:solidFill>
                <a:schemeClr val="bg1">
                  <a:lumMod val="7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467544" y="1484535"/>
            <a:ext cx="8229600" cy="4176713"/>
            <a:chOff x="288" y="816"/>
            <a:chExt cx="5184" cy="3120"/>
          </a:xfrm>
        </p:grpSpPr>
        <p:grpSp>
          <p:nvGrpSpPr>
            <p:cNvPr id="4" name="Group 5"/>
            <p:cNvGrpSpPr>
              <a:grpSpLocks/>
            </p:cNvGrpSpPr>
            <p:nvPr/>
          </p:nvGrpSpPr>
          <p:grpSpPr bwMode="auto">
            <a:xfrm>
              <a:off x="288" y="816"/>
              <a:ext cx="2304" cy="3120"/>
              <a:chOff x="288" y="816"/>
              <a:chExt cx="2304" cy="3120"/>
            </a:xfrm>
          </p:grpSpPr>
          <p:sp>
            <p:nvSpPr>
              <p:cNvPr id="9" name="AutoShape 6"/>
              <p:cNvSpPr>
                <a:spLocks noChangeArrowheads="1"/>
              </p:cNvSpPr>
              <p:nvPr/>
            </p:nvSpPr>
            <p:spPr bwMode="auto">
              <a:xfrm>
                <a:off x="288" y="1008"/>
                <a:ext cx="2304" cy="2928"/>
              </a:xfrm>
              <a:prstGeom prst="roundRect">
                <a:avLst>
                  <a:gd name="adj" fmla="val 5625"/>
                </a:avLst>
              </a:prstGeom>
              <a:solidFill>
                <a:srgbClr val="88B888"/>
              </a:solidFill>
              <a:ln>
                <a:noFill/>
              </a:ln>
              <a:effectLst>
                <a:outerShdw dist="35921" dir="2700000" algn="ctr" rotWithShape="0">
                  <a:schemeClr val="bg2"/>
                </a:outerShdw>
              </a:effectLst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>
                  <a:spcBef>
                    <a:spcPct val="25000"/>
                  </a:spcBef>
                </a:pPr>
                <a:r>
                  <a:rPr lang="en-US" altLang="zh-CN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3.1  </a:t>
                </a:r>
                <a:r>
                  <a:rPr lang="zh-CN" altLang="en-US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学业成绩评定体系         </a:t>
                </a:r>
              </a:p>
              <a:p>
                <a:pPr>
                  <a:spcBef>
                    <a:spcPct val="25000"/>
                  </a:spcBef>
                </a:pPr>
                <a:r>
                  <a:rPr lang="en-US" altLang="zh-CN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3.2  </a:t>
                </a:r>
                <a:r>
                  <a:rPr lang="zh-CN" altLang="en-US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考试和学习之间的关系</a:t>
                </a:r>
              </a:p>
              <a:p>
                <a:pPr>
                  <a:spcBef>
                    <a:spcPct val="25000"/>
                  </a:spcBef>
                </a:pPr>
                <a:r>
                  <a:rPr lang="en-US" altLang="zh-CN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3.3  </a:t>
                </a:r>
                <a:r>
                  <a:rPr lang="zh-CN" altLang="en-US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考试结果分析与反馈</a:t>
                </a:r>
              </a:p>
              <a:p>
                <a:pPr>
                  <a:spcBef>
                    <a:spcPct val="25000"/>
                  </a:spcBef>
                </a:pPr>
                <a:r>
                  <a:rPr lang="en-US" altLang="zh-CN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3.4  </a:t>
                </a:r>
                <a:r>
                  <a:rPr lang="zh-CN" altLang="en-US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考试管理</a:t>
                </a:r>
                <a:endParaRPr lang="ja-JP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AutoShape 7"/>
              <p:cNvSpPr>
                <a:spLocks noChangeArrowheads="1"/>
              </p:cNvSpPr>
              <p:nvPr/>
            </p:nvSpPr>
            <p:spPr bwMode="auto">
              <a:xfrm>
                <a:off x="576" y="816"/>
                <a:ext cx="1728" cy="384"/>
              </a:xfrm>
              <a:prstGeom prst="roundRect">
                <a:avLst>
                  <a:gd name="adj" fmla="val 16667"/>
                </a:avLst>
              </a:prstGeom>
              <a:solidFill>
                <a:srgbClr val="287828"/>
              </a:solidFill>
              <a:ln>
                <a:noFill/>
              </a:ln>
              <a:effectLst>
                <a:outerShdw dist="35921" dir="2700000" algn="ctr" rotWithShape="0">
                  <a:schemeClr val="bg2"/>
                </a:outerShdw>
              </a:effectLst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zh-CN" sz="20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3.</a:t>
                </a:r>
                <a:r>
                  <a:rPr lang="zh-CN" altLang="en-US" sz="20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学生成绩评定</a:t>
                </a:r>
              </a:p>
            </p:txBody>
          </p:sp>
        </p:grpSp>
        <p:grpSp>
          <p:nvGrpSpPr>
            <p:cNvPr id="5" name="Group 8"/>
            <p:cNvGrpSpPr>
              <a:grpSpLocks/>
            </p:cNvGrpSpPr>
            <p:nvPr/>
          </p:nvGrpSpPr>
          <p:grpSpPr bwMode="auto">
            <a:xfrm>
              <a:off x="3168" y="816"/>
              <a:ext cx="2304" cy="3120"/>
              <a:chOff x="3168" y="816"/>
              <a:chExt cx="2304" cy="3120"/>
            </a:xfrm>
          </p:grpSpPr>
          <p:sp>
            <p:nvSpPr>
              <p:cNvPr id="7" name="AutoShape 9"/>
              <p:cNvSpPr>
                <a:spLocks noChangeArrowheads="1"/>
              </p:cNvSpPr>
              <p:nvPr/>
            </p:nvSpPr>
            <p:spPr bwMode="auto">
              <a:xfrm>
                <a:off x="3168" y="1008"/>
                <a:ext cx="2304" cy="2928"/>
              </a:xfrm>
              <a:prstGeom prst="roundRect">
                <a:avLst>
                  <a:gd name="adj" fmla="val 5625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>
                <a:outerShdw dist="35921" dir="2700000" algn="ctr" rotWithShape="0">
                  <a:schemeClr val="bg2"/>
                </a:outerShdw>
              </a:effectLst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180975" indent="-180975">
                  <a:lnSpc>
                    <a:spcPct val="125000"/>
                  </a:lnSpc>
                  <a:spcBef>
                    <a:spcPct val="25000"/>
                  </a:spcBef>
                  <a:buFont typeface="Wingdings" pitchFamily="2" charset="2"/>
                  <a:buChar char="p"/>
                </a:pPr>
                <a:r>
                  <a:rPr lang="zh-CN" altLang="en-US" sz="16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学业成绩评定必须针对教育目标</a:t>
                </a:r>
              </a:p>
              <a:p>
                <a:pPr marL="180975" indent="-180975">
                  <a:lnSpc>
                    <a:spcPct val="125000"/>
                  </a:lnSpc>
                  <a:spcBef>
                    <a:spcPct val="25000"/>
                  </a:spcBef>
                  <a:buFont typeface="Wingdings" pitchFamily="2" charset="2"/>
                  <a:buChar char="p"/>
                </a:pPr>
                <a:r>
                  <a:rPr lang="zh-CN" altLang="en-US" sz="16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主张</a:t>
                </a:r>
                <a:r>
                  <a:rPr lang="zh-CN" altLang="en-US" sz="1600" b="1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平时采用形成性评价方法</a:t>
                </a:r>
              </a:p>
              <a:p>
                <a:pPr marL="180975" indent="-180975">
                  <a:lnSpc>
                    <a:spcPct val="125000"/>
                  </a:lnSpc>
                  <a:spcBef>
                    <a:spcPct val="25000"/>
                  </a:spcBef>
                  <a:buFont typeface="Wingdings" pitchFamily="2" charset="2"/>
                  <a:buChar char="p"/>
                </a:pPr>
                <a:r>
                  <a:rPr lang="zh-CN" altLang="en-US" sz="16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提倡使用</a:t>
                </a:r>
                <a:r>
                  <a:rPr lang="zh-CN" altLang="en-US" sz="1600" b="1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跨学科整合的试题</a:t>
                </a:r>
              </a:p>
              <a:p>
                <a:pPr marL="180975" indent="-180975">
                  <a:lnSpc>
                    <a:spcPct val="125000"/>
                  </a:lnSpc>
                  <a:spcBef>
                    <a:spcPct val="25000"/>
                  </a:spcBef>
                  <a:buFont typeface="Wingdings" pitchFamily="2" charset="2"/>
                  <a:buChar char="p"/>
                </a:pPr>
                <a:r>
                  <a:rPr lang="zh-CN" altLang="en-US" sz="16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强调采用先进、客观方法，</a:t>
                </a:r>
                <a:r>
                  <a:rPr lang="zh-CN" altLang="en-US" sz="14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如</a:t>
                </a:r>
                <a:r>
                  <a:rPr lang="en-US" altLang="zh-CN" sz="14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OSCE</a:t>
                </a:r>
              </a:p>
              <a:p>
                <a:pPr marL="180975" indent="-180975">
                  <a:lnSpc>
                    <a:spcPct val="125000"/>
                  </a:lnSpc>
                  <a:spcBef>
                    <a:spcPct val="25000"/>
                  </a:spcBef>
                  <a:buFont typeface="Wingdings" pitchFamily="2" charset="2"/>
                  <a:buChar char="p"/>
                </a:pPr>
                <a:r>
                  <a:rPr lang="zh-CN" altLang="en-US" sz="16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考试必须为改进教与学提供</a:t>
                </a:r>
                <a:r>
                  <a:rPr lang="zh-CN" altLang="en-US" sz="14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有效信息</a:t>
                </a:r>
              </a:p>
              <a:p>
                <a:pPr marL="180975" indent="-180975">
                  <a:lnSpc>
                    <a:spcPct val="125000"/>
                  </a:lnSpc>
                  <a:spcBef>
                    <a:spcPct val="25000"/>
                  </a:spcBef>
                  <a:buFont typeface="Wingdings" pitchFamily="2" charset="2"/>
                  <a:buChar char="p"/>
                </a:pPr>
                <a:r>
                  <a:rPr lang="zh-CN" altLang="en-US" sz="16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必须进行</a:t>
                </a:r>
                <a:r>
                  <a:rPr lang="zh-CN" altLang="en-US" sz="1600" b="1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基于教育测量学的</a:t>
                </a:r>
                <a:r>
                  <a:rPr lang="zh-CN" altLang="en-US" sz="1400" b="1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考试分析</a:t>
                </a:r>
                <a:endParaRPr lang="ja-JP" altLang="en-US" sz="1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AutoShape 10"/>
              <p:cNvSpPr>
                <a:spLocks noChangeArrowheads="1"/>
              </p:cNvSpPr>
              <p:nvPr/>
            </p:nvSpPr>
            <p:spPr bwMode="auto">
              <a:xfrm>
                <a:off x="3456" y="816"/>
                <a:ext cx="1728" cy="384"/>
              </a:xfrm>
              <a:prstGeom prst="roundRect">
                <a:avLst>
                  <a:gd name="adj" fmla="val 16667"/>
                </a:avLst>
              </a:prstGeom>
              <a:solidFill>
                <a:srgbClr val="336699"/>
              </a:solidFill>
              <a:ln>
                <a:noFill/>
              </a:ln>
              <a:effectLst>
                <a:outerShdw dist="35921" dir="2700000" algn="ctr" rotWithShape="0">
                  <a:schemeClr val="bg2"/>
                </a:outerShdw>
              </a:effectLst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zh-CN" altLang="en-US" sz="20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关注要点</a:t>
                </a:r>
              </a:p>
            </p:txBody>
          </p:sp>
        </p:grpSp>
        <p:sp>
          <p:nvSpPr>
            <p:cNvPr id="6" name="AutoShape 11"/>
            <p:cNvSpPr>
              <a:spLocks noChangeArrowheads="1"/>
            </p:cNvSpPr>
            <p:nvPr/>
          </p:nvSpPr>
          <p:spPr bwMode="auto">
            <a:xfrm>
              <a:off x="2640" y="1776"/>
              <a:ext cx="480" cy="1296"/>
            </a:xfrm>
            <a:prstGeom prst="leftRightArrow">
              <a:avLst>
                <a:gd name="adj1" fmla="val 56019"/>
                <a:gd name="adj2" fmla="val 2500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46131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50" dirty="0" smtClean="0">
                <a:ln w="11430"/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认证及其解读</a:t>
            </a:r>
            <a:endParaRPr lang="zh-CN" altLang="en-US" sz="3200" b="1" spc="50" dirty="0">
              <a:ln w="11430"/>
              <a:solidFill>
                <a:schemeClr val="bg1">
                  <a:lumMod val="7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467544" y="1484535"/>
            <a:ext cx="8229600" cy="4176713"/>
            <a:chOff x="288" y="816"/>
            <a:chExt cx="5184" cy="3120"/>
          </a:xfrm>
        </p:grpSpPr>
        <p:grpSp>
          <p:nvGrpSpPr>
            <p:cNvPr id="4" name="Group 5"/>
            <p:cNvGrpSpPr>
              <a:grpSpLocks/>
            </p:cNvGrpSpPr>
            <p:nvPr/>
          </p:nvGrpSpPr>
          <p:grpSpPr bwMode="auto">
            <a:xfrm>
              <a:off x="288" y="816"/>
              <a:ext cx="2304" cy="3120"/>
              <a:chOff x="288" y="816"/>
              <a:chExt cx="2304" cy="3120"/>
            </a:xfrm>
          </p:grpSpPr>
          <p:sp>
            <p:nvSpPr>
              <p:cNvPr id="9" name="AutoShape 6"/>
              <p:cNvSpPr>
                <a:spLocks noChangeArrowheads="1"/>
              </p:cNvSpPr>
              <p:nvPr/>
            </p:nvSpPr>
            <p:spPr bwMode="auto">
              <a:xfrm>
                <a:off x="288" y="1008"/>
                <a:ext cx="2304" cy="2928"/>
              </a:xfrm>
              <a:prstGeom prst="roundRect">
                <a:avLst>
                  <a:gd name="adj" fmla="val 5625"/>
                </a:avLst>
              </a:prstGeom>
              <a:solidFill>
                <a:srgbClr val="88B888"/>
              </a:solidFill>
              <a:ln>
                <a:noFill/>
              </a:ln>
              <a:effectLst>
                <a:outerShdw dist="35921" dir="2700000" algn="ctr" rotWithShape="0">
                  <a:schemeClr val="bg2"/>
                </a:outerShdw>
              </a:effectLst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>
                  <a:spcBef>
                    <a:spcPct val="25000"/>
                  </a:spcBef>
                </a:pPr>
                <a:r>
                  <a:rPr lang="en-US" altLang="zh-CN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4.1  </a:t>
                </a:r>
                <a:r>
                  <a:rPr lang="zh-CN" altLang="en-US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招生政策</a:t>
                </a:r>
              </a:p>
              <a:p>
                <a:pPr>
                  <a:spcBef>
                    <a:spcPct val="25000"/>
                  </a:spcBef>
                </a:pPr>
                <a:r>
                  <a:rPr lang="en-US" altLang="zh-CN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4.2  </a:t>
                </a:r>
                <a:r>
                  <a:rPr lang="zh-CN" altLang="en-US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新生录取</a:t>
                </a:r>
              </a:p>
              <a:p>
                <a:pPr>
                  <a:spcBef>
                    <a:spcPct val="25000"/>
                  </a:spcBef>
                </a:pPr>
                <a:r>
                  <a:rPr lang="en-US" altLang="zh-CN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4.3  </a:t>
                </a:r>
                <a:r>
                  <a:rPr lang="zh-CN" altLang="en-US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学生支持与咨询</a:t>
                </a:r>
              </a:p>
              <a:p>
                <a:pPr>
                  <a:spcBef>
                    <a:spcPct val="25000"/>
                  </a:spcBef>
                </a:pPr>
                <a:r>
                  <a:rPr lang="en-US" altLang="zh-CN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4.4  </a:t>
                </a:r>
                <a:r>
                  <a:rPr lang="zh-CN" altLang="en-US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学生代表</a:t>
                </a:r>
                <a:r>
                  <a: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</a:p>
            </p:txBody>
          </p:sp>
          <p:sp>
            <p:nvSpPr>
              <p:cNvPr id="10" name="AutoShape 7"/>
              <p:cNvSpPr>
                <a:spLocks noChangeArrowheads="1"/>
              </p:cNvSpPr>
              <p:nvPr/>
            </p:nvSpPr>
            <p:spPr bwMode="auto">
              <a:xfrm>
                <a:off x="576" y="816"/>
                <a:ext cx="1728" cy="384"/>
              </a:xfrm>
              <a:prstGeom prst="roundRect">
                <a:avLst>
                  <a:gd name="adj" fmla="val 16667"/>
                </a:avLst>
              </a:prstGeom>
              <a:solidFill>
                <a:srgbClr val="287828"/>
              </a:solidFill>
              <a:ln>
                <a:noFill/>
              </a:ln>
              <a:effectLst>
                <a:outerShdw dist="35921" dir="2700000" algn="ctr" rotWithShape="0">
                  <a:schemeClr val="bg2"/>
                </a:outerShdw>
              </a:effectLst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zh-CN" sz="20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4.</a:t>
                </a:r>
                <a:r>
                  <a:rPr lang="zh-CN" altLang="en-US" sz="20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学生</a:t>
                </a:r>
              </a:p>
            </p:txBody>
          </p:sp>
        </p:grpSp>
        <p:grpSp>
          <p:nvGrpSpPr>
            <p:cNvPr id="5" name="Group 8"/>
            <p:cNvGrpSpPr>
              <a:grpSpLocks/>
            </p:cNvGrpSpPr>
            <p:nvPr/>
          </p:nvGrpSpPr>
          <p:grpSpPr bwMode="auto">
            <a:xfrm>
              <a:off x="3168" y="816"/>
              <a:ext cx="2304" cy="3120"/>
              <a:chOff x="3168" y="816"/>
              <a:chExt cx="2304" cy="3120"/>
            </a:xfrm>
          </p:grpSpPr>
          <p:sp>
            <p:nvSpPr>
              <p:cNvPr id="7" name="AutoShape 9"/>
              <p:cNvSpPr>
                <a:spLocks noChangeArrowheads="1"/>
              </p:cNvSpPr>
              <p:nvPr/>
            </p:nvSpPr>
            <p:spPr bwMode="auto">
              <a:xfrm>
                <a:off x="3168" y="1008"/>
                <a:ext cx="2304" cy="2928"/>
              </a:xfrm>
              <a:prstGeom prst="roundRect">
                <a:avLst>
                  <a:gd name="adj" fmla="val 5625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>
                <a:outerShdw dist="35921" dir="2700000" algn="ctr" rotWithShape="0">
                  <a:schemeClr val="bg2"/>
                </a:outerShdw>
              </a:effectLst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180975" indent="-180975">
                  <a:lnSpc>
                    <a:spcPct val="125000"/>
                  </a:lnSpc>
                  <a:spcBef>
                    <a:spcPct val="25000"/>
                  </a:spcBef>
                  <a:buFont typeface="Wingdings" pitchFamily="2" charset="2"/>
                  <a:buChar char="p"/>
                </a:pPr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提供良好的学习环境和条件</a:t>
                </a:r>
              </a:p>
              <a:p>
                <a:pPr marL="180975" indent="-180975">
                  <a:lnSpc>
                    <a:spcPct val="125000"/>
                  </a:lnSpc>
                  <a:spcBef>
                    <a:spcPct val="25000"/>
                  </a:spcBef>
                  <a:buFont typeface="Wingdings" pitchFamily="2" charset="2"/>
                  <a:buChar char="p"/>
                </a:pPr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对学生无偏见和歧视，政策透明</a:t>
                </a:r>
              </a:p>
              <a:p>
                <a:pPr marL="180975" indent="-180975">
                  <a:lnSpc>
                    <a:spcPct val="125000"/>
                  </a:lnSpc>
                  <a:spcBef>
                    <a:spcPct val="25000"/>
                  </a:spcBef>
                  <a:buFont typeface="Wingdings" pitchFamily="2" charset="2"/>
                  <a:buChar char="p"/>
                </a:pPr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向学生提供学习、就业和心理咨询</a:t>
                </a:r>
                <a:endPara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180975" indent="-180975">
                  <a:lnSpc>
                    <a:spcPct val="125000"/>
                  </a:lnSpc>
                  <a:spcBef>
                    <a:spcPct val="25000"/>
                  </a:spcBef>
                  <a:buFont typeface="Wingdings" pitchFamily="2" charset="2"/>
                  <a:buChar char="p"/>
                </a:pPr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实施助学制度，提供经济帮助</a:t>
                </a:r>
                <a:endPara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180975" indent="-180975">
                  <a:lnSpc>
                    <a:spcPct val="125000"/>
                  </a:lnSpc>
                  <a:spcBef>
                    <a:spcPct val="25000"/>
                  </a:spcBef>
                  <a:buFont typeface="Wingdings" pitchFamily="2" charset="2"/>
                  <a:buChar char="p"/>
                </a:pPr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支持学生社团及活动</a:t>
                </a:r>
              </a:p>
              <a:p>
                <a:pPr marL="180975" indent="-180975">
                  <a:lnSpc>
                    <a:spcPct val="125000"/>
                  </a:lnSpc>
                  <a:spcBef>
                    <a:spcPct val="25000"/>
                  </a:spcBef>
                  <a:buFont typeface="Wingdings" pitchFamily="2" charset="2"/>
                  <a:buChar char="p"/>
                </a:pPr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保护学生的申诉权</a:t>
                </a:r>
                <a:endPara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180975" indent="-180975">
                  <a:lnSpc>
                    <a:spcPct val="125000"/>
                  </a:lnSpc>
                  <a:spcBef>
                    <a:spcPct val="25000"/>
                  </a:spcBef>
                  <a:buFont typeface="Wingdings" pitchFamily="2" charset="2"/>
                  <a:buChar char="p"/>
                </a:pPr>
                <a:r>
                  <a:rPr lang="zh-CN" altLang="en-US" sz="1600" b="1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学生是学校的共同利益者</a:t>
                </a:r>
                <a:endParaRPr lang="ja-JP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AutoShape 10"/>
              <p:cNvSpPr>
                <a:spLocks noChangeArrowheads="1"/>
              </p:cNvSpPr>
              <p:nvPr/>
            </p:nvSpPr>
            <p:spPr bwMode="auto">
              <a:xfrm>
                <a:off x="3456" y="816"/>
                <a:ext cx="1728" cy="384"/>
              </a:xfrm>
              <a:prstGeom prst="roundRect">
                <a:avLst>
                  <a:gd name="adj" fmla="val 16667"/>
                </a:avLst>
              </a:prstGeom>
              <a:solidFill>
                <a:srgbClr val="336699"/>
              </a:solidFill>
              <a:ln>
                <a:noFill/>
              </a:ln>
              <a:effectLst>
                <a:outerShdw dist="35921" dir="2700000" algn="ctr" rotWithShape="0">
                  <a:schemeClr val="bg2"/>
                </a:outerShdw>
              </a:effectLst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zh-CN" altLang="en-US" sz="20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关注要点</a:t>
                </a:r>
              </a:p>
            </p:txBody>
          </p:sp>
        </p:grpSp>
        <p:sp>
          <p:nvSpPr>
            <p:cNvPr id="6" name="AutoShape 11"/>
            <p:cNvSpPr>
              <a:spLocks noChangeArrowheads="1"/>
            </p:cNvSpPr>
            <p:nvPr/>
          </p:nvSpPr>
          <p:spPr bwMode="auto">
            <a:xfrm>
              <a:off x="2640" y="1776"/>
              <a:ext cx="480" cy="1296"/>
            </a:xfrm>
            <a:prstGeom prst="leftRightArrow">
              <a:avLst>
                <a:gd name="adj1" fmla="val 56019"/>
                <a:gd name="adj2" fmla="val 2500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46131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50" dirty="0" smtClean="0">
                <a:ln w="11430"/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认证及其解读</a:t>
            </a:r>
            <a:endParaRPr lang="zh-CN" altLang="en-US" sz="3200" b="1" spc="50" dirty="0">
              <a:ln w="11430"/>
              <a:solidFill>
                <a:schemeClr val="bg1">
                  <a:lumMod val="7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467544" y="1484535"/>
            <a:ext cx="8229600" cy="4176713"/>
            <a:chOff x="288" y="816"/>
            <a:chExt cx="5184" cy="3120"/>
          </a:xfrm>
        </p:grpSpPr>
        <p:grpSp>
          <p:nvGrpSpPr>
            <p:cNvPr id="4" name="Group 5"/>
            <p:cNvGrpSpPr>
              <a:grpSpLocks/>
            </p:cNvGrpSpPr>
            <p:nvPr/>
          </p:nvGrpSpPr>
          <p:grpSpPr bwMode="auto">
            <a:xfrm>
              <a:off x="288" y="816"/>
              <a:ext cx="2304" cy="3120"/>
              <a:chOff x="288" y="816"/>
              <a:chExt cx="2304" cy="3120"/>
            </a:xfrm>
          </p:grpSpPr>
          <p:sp>
            <p:nvSpPr>
              <p:cNvPr id="9" name="AutoShape 6"/>
              <p:cNvSpPr>
                <a:spLocks noChangeArrowheads="1"/>
              </p:cNvSpPr>
              <p:nvPr/>
            </p:nvSpPr>
            <p:spPr bwMode="auto">
              <a:xfrm>
                <a:off x="288" y="1008"/>
                <a:ext cx="2304" cy="2928"/>
              </a:xfrm>
              <a:prstGeom prst="roundRect">
                <a:avLst>
                  <a:gd name="adj" fmla="val 5625"/>
                </a:avLst>
              </a:prstGeom>
              <a:solidFill>
                <a:srgbClr val="88B888"/>
              </a:solidFill>
              <a:ln>
                <a:noFill/>
              </a:ln>
              <a:effectLst>
                <a:outerShdw dist="35921" dir="2700000" algn="ctr" rotWithShape="0">
                  <a:schemeClr val="bg2"/>
                </a:outerShdw>
              </a:effectLst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>
                  <a:spcBef>
                    <a:spcPct val="25000"/>
                  </a:spcBef>
                </a:pPr>
                <a:r>
                  <a:rPr lang="en-US" altLang="zh-CN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5.1  </a:t>
                </a:r>
                <a:r>
                  <a:rPr lang="zh-CN" altLang="en-US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聘任政策</a:t>
                </a:r>
              </a:p>
              <a:p>
                <a:pPr>
                  <a:spcBef>
                    <a:spcPct val="25000"/>
                  </a:spcBef>
                </a:pPr>
                <a:r>
                  <a:rPr lang="en-US" altLang="zh-CN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5.2  </a:t>
                </a:r>
                <a:r>
                  <a:rPr lang="zh-CN" altLang="en-US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师资政策及师资培养</a:t>
                </a:r>
              </a:p>
            </p:txBody>
          </p:sp>
          <p:sp>
            <p:nvSpPr>
              <p:cNvPr id="10" name="AutoShape 7"/>
              <p:cNvSpPr>
                <a:spLocks noChangeArrowheads="1"/>
              </p:cNvSpPr>
              <p:nvPr/>
            </p:nvSpPr>
            <p:spPr bwMode="auto">
              <a:xfrm>
                <a:off x="576" y="816"/>
                <a:ext cx="1728" cy="384"/>
              </a:xfrm>
              <a:prstGeom prst="roundRect">
                <a:avLst>
                  <a:gd name="adj" fmla="val 16667"/>
                </a:avLst>
              </a:prstGeom>
              <a:solidFill>
                <a:srgbClr val="287828"/>
              </a:solidFill>
              <a:ln>
                <a:noFill/>
              </a:ln>
              <a:effectLst>
                <a:outerShdw dist="35921" dir="2700000" algn="ctr" rotWithShape="0">
                  <a:schemeClr val="bg2"/>
                </a:outerShdw>
              </a:effectLst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zh-CN" sz="20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5.</a:t>
                </a:r>
                <a:r>
                  <a:rPr lang="zh-CN" altLang="en-US" sz="20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教师</a:t>
                </a:r>
              </a:p>
            </p:txBody>
          </p:sp>
        </p:grpSp>
        <p:grpSp>
          <p:nvGrpSpPr>
            <p:cNvPr id="5" name="Group 8"/>
            <p:cNvGrpSpPr>
              <a:grpSpLocks/>
            </p:cNvGrpSpPr>
            <p:nvPr/>
          </p:nvGrpSpPr>
          <p:grpSpPr bwMode="auto">
            <a:xfrm>
              <a:off x="3168" y="816"/>
              <a:ext cx="2304" cy="3120"/>
              <a:chOff x="3168" y="816"/>
              <a:chExt cx="2304" cy="3120"/>
            </a:xfrm>
          </p:grpSpPr>
          <p:sp>
            <p:nvSpPr>
              <p:cNvPr id="7" name="AutoShape 9"/>
              <p:cNvSpPr>
                <a:spLocks noChangeArrowheads="1"/>
              </p:cNvSpPr>
              <p:nvPr/>
            </p:nvSpPr>
            <p:spPr bwMode="auto">
              <a:xfrm>
                <a:off x="3168" y="1008"/>
                <a:ext cx="2304" cy="2928"/>
              </a:xfrm>
              <a:prstGeom prst="roundRect">
                <a:avLst>
                  <a:gd name="adj" fmla="val 5625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>
                <a:outerShdw dist="35921" dir="2700000" algn="ctr" rotWithShape="0">
                  <a:schemeClr val="bg2"/>
                </a:outerShdw>
              </a:effectLst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266700" indent="-266700">
                  <a:lnSpc>
                    <a:spcPct val="125000"/>
                  </a:lnSpc>
                  <a:spcBef>
                    <a:spcPct val="25000"/>
                  </a:spcBef>
                  <a:buFont typeface="Wingdings" pitchFamily="2" charset="2"/>
                  <a:buChar char="p"/>
                </a:pPr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保证教师</a:t>
                </a:r>
                <a:r>
                  <a:rPr lang="zh-CN" altLang="en-US" sz="1600" b="1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在教学、科研、医疗服务方面的平衡</a:t>
                </a:r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；</a:t>
                </a:r>
                <a:r>
                  <a:rPr lang="zh-CN" altLang="en-US" sz="1600" b="1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任用、晋升、职业发展方面的平衡</a:t>
                </a:r>
              </a:p>
              <a:p>
                <a:pPr marL="266700" indent="-266700">
                  <a:lnSpc>
                    <a:spcPct val="125000"/>
                  </a:lnSpc>
                  <a:spcBef>
                    <a:spcPct val="25000"/>
                  </a:spcBef>
                  <a:buFont typeface="Wingdings" pitchFamily="2" charset="2"/>
                  <a:buChar char="p"/>
                </a:pPr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保障教师的合法权利和义务</a:t>
                </a:r>
              </a:p>
              <a:p>
                <a:pPr marL="266700" indent="-266700">
                  <a:lnSpc>
                    <a:spcPct val="125000"/>
                  </a:lnSpc>
                  <a:spcBef>
                    <a:spcPct val="25000"/>
                  </a:spcBef>
                  <a:buFont typeface="Wingdings" pitchFamily="2" charset="2"/>
                  <a:buChar char="p"/>
                </a:pPr>
                <a:r>
                  <a:rPr lang="zh-CN" altLang="en-US" sz="1600" b="1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教师应该参与教学管理与决策</a:t>
                </a:r>
              </a:p>
              <a:p>
                <a:pPr marL="266700" indent="-266700">
                  <a:lnSpc>
                    <a:spcPct val="125000"/>
                  </a:lnSpc>
                  <a:spcBef>
                    <a:spcPct val="25000"/>
                  </a:spcBef>
                  <a:buFont typeface="Wingdings" pitchFamily="2" charset="2"/>
                  <a:buChar char="p"/>
                </a:pPr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建立教师业绩考核评价体系，有激励机制</a:t>
                </a:r>
              </a:p>
              <a:p>
                <a:pPr marL="266700" indent="-266700">
                  <a:lnSpc>
                    <a:spcPct val="125000"/>
                  </a:lnSpc>
                  <a:spcBef>
                    <a:spcPct val="25000"/>
                  </a:spcBef>
                  <a:buFont typeface="Wingdings" pitchFamily="2" charset="2"/>
                  <a:buChar char="p"/>
                </a:pPr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建立教师发展中心，培训教育理论和技能</a:t>
                </a:r>
                <a:endParaRPr lang="ja-JP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AutoShape 10"/>
              <p:cNvSpPr>
                <a:spLocks noChangeArrowheads="1"/>
              </p:cNvSpPr>
              <p:nvPr/>
            </p:nvSpPr>
            <p:spPr bwMode="auto">
              <a:xfrm>
                <a:off x="3456" y="816"/>
                <a:ext cx="1728" cy="384"/>
              </a:xfrm>
              <a:prstGeom prst="roundRect">
                <a:avLst>
                  <a:gd name="adj" fmla="val 16667"/>
                </a:avLst>
              </a:prstGeom>
              <a:solidFill>
                <a:srgbClr val="336699"/>
              </a:solidFill>
              <a:ln>
                <a:noFill/>
              </a:ln>
              <a:effectLst>
                <a:outerShdw dist="35921" dir="2700000" algn="ctr" rotWithShape="0">
                  <a:schemeClr val="bg2"/>
                </a:outerShdw>
              </a:effectLst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zh-CN" altLang="en-US" sz="20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关注要点</a:t>
                </a:r>
              </a:p>
            </p:txBody>
          </p:sp>
        </p:grpSp>
        <p:sp>
          <p:nvSpPr>
            <p:cNvPr id="6" name="AutoShape 11"/>
            <p:cNvSpPr>
              <a:spLocks noChangeArrowheads="1"/>
            </p:cNvSpPr>
            <p:nvPr/>
          </p:nvSpPr>
          <p:spPr bwMode="auto">
            <a:xfrm>
              <a:off x="2640" y="1776"/>
              <a:ext cx="480" cy="1296"/>
            </a:xfrm>
            <a:prstGeom prst="leftRightArrow">
              <a:avLst>
                <a:gd name="adj1" fmla="val 56019"/>
                <a:gd name="adj2" fmla="val 2500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46131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50" dirty="0" smtClean="0">
                <a:ln w="11430"/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认证及其解读</a:t>
            </a:r>
            <a:endParaRPr lang="zh-CN" altLang="en-US" sz="3200" b="1" spc="50" dirty="0">
              <a:ln w="11430"/>
              <a:solidFill>
                <a:schemeClr val="bg1">
                  <a:lumMod val="7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467544" y="1412527"/>
            <a:ext cx="8229600" cy="4176713"/>
            <a:chOff x="288" y="816"/>
            <a:chExt cx="5184" cy="3120"/>
          </a:xfrm>
        </p:grpSpPr>
        <p:grpSp>
          <p:nvGrpSpPr>
            <p:cNvPr id="4" name="Group 5"/>
            <p:cNvGrpSpPr>
              <a:grpSpLocks/>
            </p:cNvGrpSpPr>
            <p:nvPr/>
          </p:nvGrpSpPr>
          <p:grpSpPr bwMode="auto">
            <a:xfrm>
              <a:off x="288" y="816"/>
              <a:ext cx="2304" cy="3120"/>
              <a:chOff x="288" y="816"/>
              <a:chExt cx="2304" cy="3120"/>
            </a:xfrm>
          </p:grpSpPr>
          <p:sp>
            <p:nvSpPr>
              <p:cNvPr id="9" name="AutoShape 6"/>
              <p:cNvSpPr>
                <a:spLocks noChangeArrowheads="1"/>
              </p:cNvSpPr>
              <p:nvPr/>
            </p:nvSpPr>
            <p:spPr bwMode="auto">
              <a:xfrm>
                <a:off x="288" y="1008"/>
                <a:ext cx="2304" cy="2928"/>
              </a:xfrm>
              <a:prstGeom prst="roundRect">
                <a:avLst>
                  <a:gd name="adj" fmla="val 5625"/>
                </a:avLst>
              </a:prstGeom>
              <a:solidFill>
                <a:srgbClr val="88B888"/>
              </a:solidFill>
              <a:ln>
                <a:noFill/>
              </a:ln>
              <a:effectLst>
                <a:outerShdw dist="35921" dir="2700000" algn="ctr" rotWithShape="0">
                  <a:schemeClr val="bg2"/>
                </a:outerShdw>
              </a:effectLst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>
                  <a:spcBef>
                    <a:spcPct val="25000"/>
                  </a:spcBef>
                </a:pPr>
                <a:r>
                  <a:rPr lang="en-US" altLang="zh-CN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6.1 </a:t>
                </a:r>
                <a:r>
                  <a:rPr lang="zh-CN" altLang="en-US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教育预算与资源配置</a:t>
                </a:r>
              </a:p>
              <a:p>
                <a:pPr>
                  <a:spcBef>
                    <a:spcPct val="25000"/>
                  </a:spcBef>
                </a:pPr>
                <a:r>
                  <a:rPr lang="en-US" altLang="zh-CN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6.2 </a:t>
                </a:r>
                <a:r>
                  <a:rPr lang="zh-CN" altLang="en-US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基础设施</a:t>
                </a:r>
              </a:p>
              <a:p>
                <a:pPr>
                  <a:spcBef>
                    <a:spcPct val="25000"/>
                  </a:spcBef>
                </a:pPr>
                <a:r>
                  <a:rPr lang="en-US" altLang="zh-CN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6.3 </a:t>
                </a:r>
                <a:r>
                  <a:rPr lang="zh-CN" altLang="en-US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临床教学基地 </a:t>
                </a:r>
              </a:p>
              <a:p>
                <a:pPr>
                  <a:spcBef>
                    <a:spcPct val="25000"/>
                  </a:spcBef>
                </a:pPr>
                <a:r>
                  <a:rPr lang="en-US" altLang="zh-CN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6.4 </a:t>
                </a:r>
                <a:r>
                  <a:rPr lang="zh-CN" altLang="en-US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图书及信息服务</a:t>
                </a:r>
              </a:p>
              <a:p>
                <a:pPr>
                  <a:spcBef>
                    <a:spcPct val="25000"/>
                  </a:spcBef>
                </a:pPr>
                <a:r>
                  <a:rPr lang="en-US" altLang="zh-CN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6.5 </a:t>
                </a:r>
                <a:r>
                  <a:rPr lang="zh-CN" altLang="en-US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教育专家</a:t>
                </a:r>
              </a:p>
              <a:p>
                <a:pPr>
                  <a:spcBef>
                    <a:spcPct val="25000"/>
                  </a:spcBef>
                </a:pPr>
                <a:r>
                  <a:rPr lang="en-US" altLang="zh-CN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6.6 </a:t>
                </a:r>
                <a:r>
                  <a:rPr lang="zh-CN" altLang="en-US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教育交流</a:t>
                </a:r>
              </a:p>
            </p:txBody>
          </p:sp>
          <p:sp>
            <p:nvSpPr>
              <p:cNvPr id="10" name="AutoShape 7"/>
              <p:cNvSpPr>
                <a:spLocks noChangeArrowheads="1"/>
              </p:cNvSpPr>
              <p:nvPr/>
            </p:nvSpPr>
            <p:spPr bwMode="auto">
              <a:xfrm>
                <a:off x="576" y="816"/>
                <a:ext cx="1728" cy="384"/>
              </a:xfrm>
              <a:prstGeom prst="roundRect">
                <a:avLst>
                  <a:gd name="adj" fmla="val 16667"/>
                </a:avLst>
              </a:prstGeom>
              <a:solidFill>
                <a:srgbClr val="287828"/>
              </a:solidFill>
              <a:ln>
                <a:noFill/>
              </a:ln>
              <a:effectLst>
                <a:outerShdw dist="35921" dir="2700000" algn="ctr" rotWithShape="0">
                  <a:schemeClr val="bg2"/>
                </a:outerShdw>
              </a:effectLst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zh-CN" sz="20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6.</a:t>
                </a:r>
                <a:r>
                  <a:rPr lang="zh-CN" altLang="en-US" sz="20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教育资源</a:t>
                </a:r>
              </a:p>
            </p:txBody>
          </p:sp>
        </p:grpSp>
        <p:grpSp>
          <p:nvGrpSpPr>
            <p:cNvPr id="5" name="Group 8"/>
            <p:cNvGrpSpPr>
              <a:grpSpLocks/>
            </p:cNvGrpSpPr>
            <p:nvPr/>
          </p:nvGrpSpPr>
          <p:grpSpPr bwMode="auto">
            <a:xfrm>
              <a:off x="3168" y="816"/>
              <a:ext cx="2304" cy="3120"/>
              <a:chOff x="3168" y="816"/>
              <a:chExt cx="2304" cy="3120"/>
            </a:xfrm>
          </p:grpSpPr>
          <p:sp>
            <p:nvSpPr>
              <p:cNvPr id="7" name="AutoShape 9"/>
              <p:cNvSpPr>
                <a:spLocks noChangeArrowheads="1"/>
              </p:cNvSpPr>
              <p:nvPr/>
            </p:nvSpPr>
            <p:spPr bwMode="auto">
              <a:xfrm>
                <a:off x="3168" y="1008"/>
                <a:ext cx="2304" cy="2928"/>
              </a:xfrm>
              <a:prstGeom prst="roundRect">
                <a:avLst>
                  <a:gd name="adj" fmla="val 5625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>
                <a:outerShdw dist="35921" dir="2700000" algn="ctr" rotWithShape="0">
                  <a:schemeClr val="bg2"/>
                </a:outerShdw>
              </a:effectLst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266700" indent="-266700">
                  <a:lnSpc>
                    <a:spcPct val="125000"/>
                  </a:lnSpc>
                  <a:spcBef>
                    <a:spcPct val="25000"/>
                  </a:spcBef>
                  <a:buFont typeface="Wingdings" pitchFamily="2" charset="2"/>
                  <a:buChar char="p"/>
                </a:pPr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教学经费和</a:t>
                </a:r>
                <a:r>
                  <a:rPr lang="zh-CN" altLang="zh-CN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基础设施</a:t>
                </a:r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足以完成教育计划</a:t>
                </a:r>
              </a:p>
              <a:p>
                <a:pPr marL="266700" indent="-266700">
                  <a:lnSpc>
                    <a:spcPct val="125000"/>
                  </a:lnSpc>
                  <a:spcBef>
                    <a:spcPct val="25000"/>
                  </a:spcBef>
                  <a:buFont typeface="Wingdings" pitchFamily="2" charset="2"/>
                  <a:buChar char="p"/>
                </a:pPr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临床教学基地是关键，</a:t>
                </a:r>
                <a:r>
                  <a:rPr lang="zh-CN" altLang="en-US" sz="1600" b="1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社区、农村基地必须有</a:t>
                </a:r>
              </a:p>
              <a:p>
                <a:pPr marL="266700" indent="-266700">
                  <a:lnSpc>
                    <a:spcPct val="125000"/>
                  </a:lnSpc>
                  <a:spcBef>
                    <a:spcPct val="25000"/>
                  </a:spcBef>
                  <a:buFont typeface="Wingdings" pitchFamily="2" charset="2"/>
                  <a:buChar char="p"/>
                </a:pPr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对图书与信息资源，强调</a:t>
                </a:r>
                <a:r>
                  <a:rPr lang="en-US" altLang="zh-CN" sz="16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online</a:t>
                </a:r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学习资源</a:t>
                </a:r>
              </a:p>
              <a:p>
                <a:pPr marL="266700" indent="-266700">
                  <a:lnSpc>
                    <a:spcPct val="125000"/>
                  </a:lnSpc>
                  <a:spcBef>
                    <a:spcPct val="25000"/>
                  </a:spcBef>
                  <a:buFont typeface="Wingdings" pitchFamily="2" charset="2"/>
                  <a:buChar char="p"/>
                </a:pPr>
                <a:r>
                  <a:rPr lang="zh-CN" altLang="en-US" sz="1600" b="1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教育专家参与教育决策，</a:t>
                </a:r>
                <a:r>
                  <a:rPr lang="zh-CN" altLang="en-US" sz="1400" b="1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提供咨询</a:t>
                </a:r>
              </a:p>
              <a:p>
                <a:pPr marL="266700" indent="-266700">
                  <a:lnSpc>
                    <a:spcPct val="125000"/>
                  </a:lnSpc>
                  <a:spcBef>
                    <a:spcPct val="25000"/>
                  </a:spcBef>
                  <a:buFont typeface="Wingdings" pitchFamily="2" charset="2"/>
                  <a:buChar char="p"/>
                </a:pPr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为师生提供国内外交流、开阔视野的机会</a:t>
                </a:r>
                <a:endParaRPr lang="ja-JP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AutoShape 10"/>
              <p:cNvSpPr>
                <a:spLocks noChangeArrowheads="1"/>
              </p:cNvSpPr>
              <p:nvPr/>
            </p:nvSpPr>
            <p:spPr bwMode="auto">
              <a:xfrm>
                <a:off x="3456" y="816"/>
                <a:ext cx="1728" cy="384"/>
              </a:xfrm>
              <a:prstGeom prst="roundRect">
                <a:avLst>
                  <a:gd name="adj" fmla="val 16667"/>
                </a:avLst>
              </a:prstGeom>
              <a:solidFill>
                <a:srgbClr val="336699"/>
              </a:solidFill>
              <a:ln>
                <a:noFill/>
              </a:ln>
              <a:effectLst>
                <a:outerShdw dist="35921" dir="2700000" algn="ctr" rotWithShape="0">
                  <a:schemeClr val="bg2"/>
                </a:outerShdw>
              </a:effectLst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zh-CN" altLang="en-US" sz="20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关注要点</a:t>
                </a:r>
              </a:p>
            </p:txBody>
          </p:sp>
        </p:grpSp>
        <p:sp>
          <p:nvSpPr>
            <p:cNvPr id="6" name="AutoShape 11"/>
            <p:cNvSpPr>
              <a:spLocks noChangeArrowheads="1"/>
            </p:cNvSpPr>
            <p:nvPr/>
          </p:nvSpPr>
          <p:spPr bwMode="auto">
            <a:xfrm>
              <a:off x="2640" y="1776"/>
              <a:ext cx="480" cy="1296"/>
            </a:xfrm>
            <a:prstGeom prst="leftRightArrow">
              <a:avLst>
                <a:gd name="adj1" fmla="val 56019"/>
                <a:gd name="adj2" fmla="val 2500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46131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50" dirty="0" smtClean="0">
                <a:ln w="11430"/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认证及其解读</a:t>
            </a:r>
            <a:endParaRPr lang="zh-CN" altLang="en-US" sz="3200" b="1" spc="50" dirty="0">
              <a:ln w="11430"/>
              <a:solidFill>
                <a:schemeClr val="bg1">
                  <a:lumMod val="7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467544" y="1412527"/>
            <a:ext cx="8229600" cy="4176713"/>
            <a:chOff x="288" y="816"/>
            <a:chExt cx="5184" cy="3120"/>
          </a:xfrm>
        </p:grpSpPr>
        <p:grpSp>
          <p:nvGrpSpPr>
            <p:cNvPr id="4" name="Group 5"/>
            <p:cNvGrpSpPr>
              <a:grpSpLocks/>
            </p:cNvGrpSpPr>
            <p:nvPr/>
          </p:nvGrpSpPr>
          <p:grpSpPr bwMode="auto">
            <a:xfrm>
              <a:off x="288" y="816"/>
              <a:ext cx="2304" cy="3120"/>
              <a:chOff x="288" y="816"/>
              <a:chExt cx="2304" cy="3120"/>
            </a:xfrm>
          </p:grpSpPr>
          <p:sp>
            <p:nvSpPr>
              <p:cNvPr id="9" name="AutoShape 6"/>
              <p:cNvSpPr>
                <a:spLocks noChangeArrowheads="1"/>
              </p:cNvSpPr>
              <p:nvPr/>
            </p:nvSpPr>
            <p:spPr bwMode="auto">
              <a:xfrm>
                <a:off x="288" y="1008"/>
                <a:ext cx="2304" cy="2928"/>
              </a:xfrm>
              <a:prstGeom prst="roundRect">
                <a:avLst>
                  <a:gd name="adj" fmla="val 5625"/>
                </a:avLst>
              </a:prstGeom>
              <a:solidFill>
                <a:srgbClr val="88B888"/>
              </a:solidFill>
              <a:ln>
                <a:noFill/>
              </a:ln>
              <a:effectLst>
                <a:outerShdw dist="35921" dir="2700000" algn="ctr" rotWithShape="0">
                  <a:schemeClr val="bg2"/>
                </a:outerShdw>
              </a:effectLst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>
                  <a:spcBef>
                    <a:spcPct val="25000"/>
                  </a:spcBef>
                </a:pPr>
                <a:r>
                  <a:rPr lang="en-US" altLang="zh-CN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7.1 </a:t>
                </a:r>
                <a:r>
                  <a:rPr lang="zh-CN" altLang="en-US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教育评价机制</a:t>
                </a:r>
              </a:p>
              <a:p>
                <a:pPr>
                  <a:spcBef>
                    <a:spcPct val="25000"/>
                  </a:spcBef>
                </a:pPr>
                <a:r>
                  <a:rPr lang="en-US" altLang="zh-CN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7.2 </a:t>
                </a:r>
                <a:r>
                  <a:rPr lang="zh-CN" altLang="en-US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教师和学生的反馈</a:t>
                </a:r>
              </a:p>
              <a:p>
                <a:pPr>
                  <a:spcBef>
                    <a:spcPct val="25000"/>
                  </a:spcBef>
                </a:pPr>
                <a:r>
                  <a:rPr lang="en-US" altLang="zh-CN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7.3 </a:t>
                </a:r>
                <a:r>
                  <a:rPr lang="zh-CN" altLang="en-US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利益方的参与</a:t>
                </a:r>
              </a:p>
              <a:p>
                <a:pPr>
                  <a:spcBef>
                    <a:spcPct val="25000"/>
                  </a:spcBef>
                </a:pPr>
                <a:r>
                  <a:rPr lang="en-US" altLang="zh-CN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7.4 </a:t>
                </a:r>
                <a:r>
                  <a:rPr lang="zh-CN" altLang="en-US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毕业生质量</a:t>
                </a:r>
              </a:p>
            </p:txBody>
          </p:sp>
          <p:sp>
            <p:nvSpPr>
              <p:cNvPr id="10" name="AutoShape 7"/>
              <p:cNvSpPr>
                <a:spLocks noChangeArrowheads="1"/>
              </p:cNvSpPr>
              <p:nvPr/>
            </p:nvSpPr>
            <p:spPr bwMode="auto">
              <a:xfrm>
                <a:off x="576" y="816"/>
                <a:ext cx="1728" cy="384"/>
              </a:xfrm>
              <a:prstGeom prst="roundRect">
                <a:avLst>
                  <a:gd name="adj" fmla="val 16667"/>
                </a:avLst>
              </a:prstGeom>
              <a:solidFill>
                <a:srgbClr val="287828"/>
              </a:solidFill>
              <a:ln>
                <a:noFill/>
              </a:ln>
              <a:effectLst>
                <a:outerShdw dist="35921" dir="2700000" algn="ctr" rotWithShape="0">
                  <a:schemeClr val="bg2"/>
                </a:outerShdw>
              </a:effectLst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zh-CN" sz="20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7.</a:t>
                </a:r>
                <a:r>
                  <a:rPr lang="zh-CN" altLang="en-US" sz="20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教育评价</a:t>
                </a:r>
              </a:p>
            </p:txBody>
          </p:sp>
        </p:grpSp>
        <p:grpSp>
          <p:nvGrpSpPr>
            <p:cNvPr id="5" name="Group 8"/>
            <p:cNvGrpSpPr>
              <a:grpSpLocks/>
            </p:cNvGrpSpPr>
            <p:nvPr/>
          </p:nvGrpSpPr>
          <p:grpSpPr bwMode="auto">
            <a:xfrm>
              <a:off x="3168" y="816"/>
              <a:ext cx="2304" cy="3120"/>
              <a:chOff x="3168" y="816"/>
              <a:chExt cx="2304" cy="3120"/>
            </a:xfrm>
          </p:grpSpPr>
          <p:sp>
            <p:nvSpPr>
              <p:cNvPr id="7" name="AutoShape 9"/>
              <p:cNvSpPr>
                <a:spLocks noChangeArrowheads="1"/>
              </p:cNvSpPr>
              <p:nvPr/>
            </p:nvSpPr>
            <p:spPr bwMode="auto">
              <a:xfrm>
                <a:off x="3168" y="1008"/>
                <a:ext cx="2304" cy="2928"/>
              </a:xfrm>
              <a:prstGeom prst="roundRect">
                <a:avLst>
                  <a:gd name="adj" fmla="val 5625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>
                <a:outerShdw dist="35921" dir="2700000" algn="ctr" rotWithShape="0">
                  <a:schemeClr val="bg2"/>
                </a:outerShdw>
              </a:effectLst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266700" indent="-266700">
                  <a:lnSpc>
                    <a:spcPct val="125000"/>
                  </a:lnSpc>
                  <a:spcBef>
                    <a:spcPct val="25000"/>
                  </a:spcBef>
                  <a:buFont typeface="Wingdings" pitchFamily="2" charset="2"/>
                  <a:buChar char="p"/>
                </a:pPr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评价是内部质量保证体系的重要组成部分</a:t>
                </a:r>
              </a:p>
              <a:p>
                <a:pPr marL="266700" indent="-266700">
                  <a:lnSpc>
                    <a:spcPct val="125000"/>
                  </a:lnSpc>
                  <a:spcBef>
                    <a:spcPct val="25000"/>
                  </a:spcBef>
                  <a:buFont typeface="Wingdings" pitchFamily="2" charset="2"/>
                  <a:buChar char="p"/>
                </a:pPr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认证强调的是教育评价运行机制的有效性</a:t>
                </a:r>
              </a:p>
              <a:p>
                <a:pPr marL="266700" indent="-266700">
                  <a:lnSpc>
                    <a:spcPct val="125000"/>
                  </a:lnSpc>
                  <a:spcBef>
                    <a:spcPct val="25000"/>
                  </a:spcBef>
                  <a:buFont typeface="Wingdings" pitchFamily="2" charset="2"/>
                  <a:buChar char="p"/>
                </a:pPr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教师、学生和毕业生质量追踪调查获得的</a:t>
                </a:r>
              </a:p>
              <a:p>
                <a:pPr marL="266700" indent="-266700">
                  <a:lnSpc>
                    <a:spcPct val="125000"/>
                  </a:lnSpc>
                  <a:spcBef>
                    <a:spcPct val="25000"/>
                  </a:spcBef>
                  <a:buFont typeface="Wingdings" pitchFamily="2" charset="2"/>
                  <a:buChar char="p"/>
                </a:pPr>
                <a:r>
                  <a:rPr lang="zh-CN" altLang="en-US" sz="1600" b="1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反馈信息是改进教育</a:t>
                </a:r>
                <a:r>
                  <a:rPr lang="zh-CN" altLang="en-US" sz="1600" b="1" dirty="0" smtClean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教学重要</a:t>
                </a:r>
                <a:r>
                  <a:rPr lang="zh-CN" altLang="en-US" sz="1600" b="1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依据</a:t>
                </a:r>
              </a:p>
              <a:p>
                <a:pPr marL="266700" indent="-266700">
                  <a:lnSpc>
                    <a:spcPct val="125000"/>
                  </a:lnSpc>
                  <a:spcBef>
                    <a:spcPct val="25000"/>
                  </a:spcBef>
                  <a:buFont typeface="Wingdings" pitchFamily="2" charset="2"/>
                  <a:buChar char="p"/>
                </a:pPr>
                <a:r>
                  <a:rPr lang="zh-CN" altLang="en-US" sz="1600" b="1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教育评价要有共同利益方的参与</a:t>
                </a:r>
                <a:endParaRPr lang="ja-JP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AutoShape 10"/>
              <p:cNvSpPr>
                <a:spLocks noChangeArrowheads="1"/>
              </p:cNvSpPr>
              <p:nvPr/>
            </p:nvSpPr>
            <p:spPr bwMode="auto">
              <a:xfrm>
                <a:off x="3456" y="816"/>
                <a:ext cx="1728" cy="384"/>
              </a:xfrm>
              <a:prstGeom prst="roundRect">
                <a:avLst>
                  <a:gd name="adj" fmla="val 16667"/>
                </a:avLst>
              </a:prstGeom>
              <a:solidFill>
                <a:srgbClr val="336699"/>
              </a:solidFill>
              <a:ln>
                <a:noFill/>
              </a:ln>
              <a:effectLst>
                <a:outerShdw dist="35921" dir="2700000" algn="ctr" rotWithShape="0">
                  <a:schemeClr val="bg2"/>
                </a:outerShdw>
              </a:effectLst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zh-CN" altLang="en-US" sz="20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关注要点</a:t>
                </a:r>
              </a:p>
            </p:txBody>
          </p:sp>
        </p:grpSp>
        <p:sp>
          <p:nvSpPr>
            <p:cNvPr id="6" name="AutoShape 11"/>
            <p:cNvSpPr>
              <a:spLocks noChangeArrowheads="1"/>
            </p:cNvSpPr>
            <p:nvPr/>
          </p:nvSpPr>
          <p:spPr bwMode="auto">
            <a:xfrm>
              <a:off x="2640" y="1776"/>
              <a:ext cx="480" cy="1296"/>
            </a:xfrm>
            <a:prstGeom prst="leftRightArrow">
              <a:avLst>
                <a:gd name="adj1" fmla="val 56019"/>
                <a:gd name="adj2" fmla="val 2500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1677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50" dirty="0" smtClean="0">
                <a:ln w="11430"/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认证及其解读</a:t>
            </a:r>
            <a:endParaRPr lang="zh-CN" altLang="en-US" sz="3200" b="1" spc="50" dirty="0">
              <a:ln w="11430"/>
              <a:solidFill>
                <a:schemeClr val="bg1">
                  <a:lumMod val="7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467544" y="1412527"/>
            <a:ext cx="8229600" cy="4176713"/>
            <a:chOff x="288" y="816"/>
            <a:chExt cx="5184" cy="3120"/>
          </a:xfrm>
        </p:grpSpPr>
        <p:grpSp>
          <p:nvGrpSpPr>
            <p:cNvPr id="4" name="Group 5"/>
            <p:cNvGrpSpPr>
              <a:grpSpLocks/>
            </p:cNvGrpSpPr>
            <p:nvPr/>
          </p:nvGrpSpPr>
          <p:grpSpPr bwMode="auto">
            <a:xfrm>
              <a:off x="288" y="816"/>
              <a:ext cx="2304" cy="3120"/>
              <a:chOff x="288" y="816"/>
              <a:chExt cx="2304" cy="3120"/>
            </a:xfrm>
          </p:grpSpPr>
          <p:sp>
            <p:nvSpPr>
              <p:cNvPr id="9" name="AutoShape 6"/>
              <p:cNvSpPr>
                <a:spLocks noChangeArrowheads="1"/>
              </p:cNvSpPr>
              <p:nvPr/>
            </p:nvSpPr>
            <p:spPr bwMode="auto">
              <a:xfrm>
                <a:off x="288" y="1008"/>
                <a:ext cx="2304" cy="2928"/>
              </a:xfrm>
              <a:prstGeom prst="roundRect">
                <a:avLst>
                  <a:gd name="adj" fmla="val 5625"/>
                </a:avLst>
              </a:prstGeom>
              <a:solidFill>
                <a:srgbClr val="88B888"/>
              </a:solidFill>
              <a:ln>
                <a:noFill/>
              </a:ln>
              <a:effectLst>
                <a:outerShdw dist="35921" dir="2700000" algn="ctr" rotWithShape="0">
                  <a:schemeClr val="bg2"/>
                </a:outerShdw>
              </a:effectLst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>
                  <a:spcBef>
                    <a:spcPct val="25000"/>
                  </a:spcBef>
                </a:pPr>
                <a:r>
                  <a:rPr lang="en-US" altLang="zh-CN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8.1  </a:t>
                </a:r>
                <a:r>
                  <a:rPr lang="zh-CN" altLang="en-US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教学与科研的关系 </a:t>
                </a:r>
              </a:p>
              <a:p>
                <a:pPr>
                  <a:spcBef>
                    <a:spcPct val="25000"/>
                  </a:spcBef>
                </a:pPr>
                <a:r>
                  <a:rPr lang="en-US" altLang="zh-CN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8.2  </a:t>
                </a:r>
                <a:r>
                  <a:rPr lang="zh-CN" altLang="en-US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教师科研</a:t>
                </a:r>
              </a:p>
              <a:p>
                <a:pPr>
                  <a:spcBef>
                    <a:spcPct val="25000"/>
                  </a:spcBef>
                </a:pPr>
                <a:r>
                  <a:rPr lang="en-US" altLang="zh-CN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8.3  </a:t>
                </a:r>
                <a:r>
                  <a:rPr lang="zh-CN" altLang="en-US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学生科研</a:t>
                </a:r>
              </a:p>
            </p:txBody>
          </p:sp>
          <p:sp>
            <p:nvSpPr>
              <p:cNvPr id="10" name="AutoShape 7"/>
              <p:cNvSpPr>
                <a:spLocks noChangeArrowheads="1"/>
              </p:cNvSpPr>
              <p:nvPr/>
            </p:nvSpPr>
            <p:spPr bwMode="auto">
              <a:xfrm>
                <a:off x="576" y="816"/>
                <a:ext cx="1728" cy="384"/>
              </a:xfrm>
              <a:prstGeom prst="roundRect">
                <a:avLst>
                  <a:gd name="adj" fmla="val 16667"/>
                </a:avLst>
              </a:prstGeom>
              <a:solidFill>
                <a:srgbClr val="287828"/>
              </a:solidFill>
              <a:ln>
                <a:noFill/>
              </a:ln>
              <a:effectLst>
                <a:outerShdw dist="35921" dir="2700000" algn="ctr" rotWithShape="0">
                  <a:schemeClr val="bg2"/>
                </a:outerShdw>
              </a:effectLst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zh-CN" sz="20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8.</a:t>
                </a:r>
                <a:r>
                  <a:rPr lang="zh-CN" altLang="en-US" sz="20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科学研究</a:t>
                </a:r>
              </a:p>
            </p:txBody>
          </p:sp>
        </p:grpSp>
        <p:grpSp>
          <p:nvGrpSpPr>
            <p:cNvPr id="5" name="Group 8"/>
            <p:cNvGrpSpPr>
              <a:grpSpLocks/>
            </p:cNvGrpSpPr>
            <p:nvPr/>
          </p:nvGrpSpPr>
          <p:grpSpPr bwMode="auto">
            <a:xfrm>
              <a:off x="3168" y="816"/>
              <a:ext cx="2304" cy="3120"/>
              <a:chOff x="3168" y="816"/>
              <a:chExt cx="2304" cy="3120"/>
            </a:xfrm>
          </p:grpSpPr>
          <p:sp>
            <p:nvSpPr>
              <p:cNvPr id="7" name="AutoShape 9"/>
              <p:cNvSpPr>
                <a:spLocks noChangeArrowheads="1"/>
              </p:cNvSpPr>
              <p:nvPr/>
            </p:nvSpPr>
            <p:spPr bwMode="auto">
              <a:xfrm>
                <a:off x="3168" y="1008"/>
                <a:ext cx="2304" cy="2928"/>
              </a:xfrm>
              <a:prstGeom prst="roundRect">
                <a:avLst>
                  <a:gd name="adj" fmla="val 5625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>
                <a:outerShdw dist="35921" dir="2700000" algn="ctr" rotWithShape="0">
                  <a:schemeClr val="bg2"/>
                </a:outerShdw>
              </a:effectLst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266700" indent="-266700">
                  <a:lnSpc>
                    <a:spcPct val="150000"/>
                  </a:lnSpc>
                  <a:spcBef>
                    <a:spcPct val="25000"/>
                  </a:spcBef>
                  <a:buFont typeface="Wingdings" pitchFamily="2" charset="2"/>
                  <a:buChar char="p"/>
                </a:pPr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研究活动及成果引入</a:t>
                </a:r>
                <a:r>
                  <a:rPr lang="zh-CN" altLang="en-US" sz="16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教学</a:t>
                </a:r>
                <a:endPara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66700" indent="-266700">
                  <a:lnSpc>
                    <a:spcPct val="150000"/>
                  </a:lnSpc>
                  <a:spcBef>
                    <a:spcPct val="25000"/>
                  </a:spcBef>
                  <a:buFont typeface="Wingdings" pitchFamily="2" charset="2"/>
                  <a:buChar char="Ø"/>
                </a:pPr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将学生和课程引领到科学前沿</a:t>
                </a:r>
              </a:p>
              <a:p>
                <a:pPr marL="266700" indent="-266700">
                  <a:lnSpc>
                    <a:spcPct val="150000"/>
                  </a:lnSpc>
                  <a:spcBef>
                    <a:spcPct val="25000"/>
                  </a:spcBef>
                  <a:buFont typeface="Wingdings" pitchFamily="2" charset="2"/>
                  <a:buChar char="Ø"/>
                </a:pPr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通过研究活动培养学生的批判思维与科学方法</a:t>
                </a:r>
              </a:p>
              <a:p>
                <a:pPr marL="266700" indent="-266700">
                  <a:lnSpc>
                    <a:spcPct val="150000"/>
                  </a:lnSpc>
                  <a:spcBef>
                    <a:spcPct val="25000"/>
                  </a:spcBef>
                  <a:buFont typeface="Wingdings" pitchFamily="2" charset="2"/>
                  <a:buChar char="p"/>
                </a:pPr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加强医学教育研究和管理</a:t>
                </a:r>
                <a:endParaRPr lang="ja-JP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AutoShape 10"/>
              <p:cNvSpPr>
                <a:spLocks noChangeArrowheads="1"/>
              </p:cNvSpPr>
              <p:nvPr/>
            </p:nvSpPr>
            <p:spPr bwMode="auto">
              <a:xfrm>
                <a:off x="3456" y="816"/>
                <a:ext cx="1728" cy="384"/>
              </a:xfrm>
              <a:prstGeom prst="roundRect">
                <a:avLst>
                  <a:gd name="adj" fmla="val 16667"/>
                </a:avLst>
              </a:prstGeom>
              <a:solidFill>
                <a:srgbClr val="336699"/>
              </a:solidFill>
              <a:ln>
                <a:noFill/>
              </a:ln>
              <a:effectLst>
                <a:outerShdw dist="35921" dir="2700000" algn="ctr" rotWithShape="0">
                  <a:schemeClr val="bg2"/>
                </a:outerShdw>
              </a:effectLst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zh-CN" altLang="en-US" sz="20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关注要点</a:t>
                </a:r>
              </a:p>
            </p:txBody>
          </p:sp>
        </p:grpSp>
        <p:sp>
          <p:nvSpPr>
            <p:cNvPr id="6" name="AutoShape 11"/>
            <p:cNvSpPr>
              <a:spLocks noChangeArrowheads="1"/>
            </p:cNvSpPr>
            <p:nvPr/>
          </p:nvSpPr>
          <p:spPr bwMode="auto">
            <a:xfrm>
              <a:off x="2640" y="1776"/>
              <a:ext cx="480" cy="1296"/>
            </a:xfrm>
            <a:prstGeom prst="leftRightArrow">
              <a:avLst>
                <a:gd name="adj1" fmla="val 56019"/>
                <a:gd name="adj2" fmla="val 2500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1677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50" dirty="0" smtClean="0">
                <a:ln w="11430"/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认证及其解读</a:t>
            </a:r>
            <a:endParaRPr lang="zh-CN" altLang="en-US" sz="3200" b="1" spc="50" dirty="0">
              <a:ln w="11430"/>
              <a:solidFill>
                <a:schemeClr val="bg1">
                  <a:lumMod val="7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467544" y="1484784"/>
            <a:ext cx="8229600" cy="4176713"/>
            <a:chOff x="288" y="816"/>
            <a:chExt cx="5184" cy="3120"/>
          </a:xfrm>
        </p:grpSpPr>
        <p:grpSp>
          <p:nvGrpSpPr>
            <p:cNvPr id="4" name="Group 5"/>
            <p:cNvGrpSpPr>
              <a:grpSpLocks/>
            </p:cNvGrpSpPr>
            <p:nvPr/>
          </p:nvGrpSpPr>
          <p:grpSpPr bwMode="auto">
            <a:xfrm>
              <a:off x="288" y="816"/>
              <a:ext cx="2304" cy="3120"/>
              <a:chOff x="288" y="816"/>
              <a:chExt cx="2304" cy="3120"/>
            </a:xfrm>
          </p:grpSpPr>
          <p:sp>
            <p:nvSpPr>
              <p:cNvPr id="9" name="AutoShape 6"/>
              <p:cNvSpPr>
                <a:spLocks noChangeArrowheads="1"/>
              </p:cNvSpPr>
              <p:nvPr/>
            </p:nvSpPr>
            <p:spPr bwMode="auto">
              <a:xfrm>
                <a:off x="288" y="1008"/>
                <a:ext cx="2304" cy="2928"/>
              </a:xfrm>
              <a:prstGeom prst="roundRect">
                <a:avLst>
                  <a:gd name="adj" fmla="val 5625"/>
                </a:avLst>
              </a:prstGeom>
              <a:solidFill>
                <a:srgbClr val="88B888"/>
              </a:solidFill>
              <a:ln>
                <a:noFill/>
              </a:ln>
              <a:effectLst>
                <a:outerShdw dist="35921" dir="2700000" algn="ctr" rotWithShape="0">
                  <a:schemeClr val="bg2"/>
                </a:outerShdw>
              </a:effectLst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>
                  <a:spcBef>
                    <a:spcPct val="25000"/>
                  </a:spcBef>
                </a:pPr>
                <a:r>
                  <a:rPr lang="en-US" altLang="zh-CN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9.1  </a:t>
                </a:r>
                <a:r>
                  <a:rPr lang="zh-CN" altLang="en-US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管理</a:t>
                </a:r>
              </a:p>
              <a:p>
                <a:pPr>
                  <a:spcBef>
                    <a:spcPct val="25000"/>
                  </a:spcBef>
                </a:pPr>
                <a:r>
                  <a:rPr lang="en-US" altLang="zh-CN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9.2  </a:t>
                </a:r>
                <a:r>
                  <a:rPr lang="zh-CN" altLang="en-US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医学院校领导</a:t>
                </a:r>
              </a:p>
              <a:p>
                <a:pPr>
                  <a:spcBef>
                    <a:spcPct val="25000"/>
                  </a:spcBef>
                </a:pPr>
                <a:r>
                  <a:rPr lang="en-US" altLang="zh-CN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9.3  </a:t>
                </a:r>
                <a:r>
                  <a:rPr lang="zh-CN" altLang="en-US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行政管理人员</a:t>
                </a:r>
              </a:p>
              <a:p>
                <a:pPr>
                  <a:spcBef>
                    <a:spcPct val="25000"/>
                  </a:spcBef>
                </a:pPr>
                <a:r>
                  <a:rPr lang="en-US" altLang="zh-CN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9.4  </a:t>
                </a:r>
                <a:r>
                  <a:rPr lang="zh-CN" altLang="en-US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与卫生部门的相互关系</a:t>
                </a:r>
              </a:p>
            </p:txBody>
          </p:sp>
          <p:sp>
            <p:nvSpPr>
              <p:cNvPr id="10" name="AutoShape 7"/>
              <p:cNvSpPr>
                <a:spLocks noChangeArrowheads="1"/>
              </p:cNvSpPr>
              <p:nvPr/>
            </p:nvSpPr>
            <p:spPr bwMode="auto">
              <a:xfrm>
                <a:off x="576" y="816"/>
                <a:ext cx="1728" cy="384"/>
              </a:xfrm>
              <a:prstGeom prst="roundRect">
                <a:avLst>
                  <a:gd name="adj" fmla="val 16667"/>
                </a:avLst>
              </a:prstGeom>
              <a:solidFill>
                <a:srgbClr val="287828"/>
              </a:solidFill>
              <a:ln>
                <a:noFill/>
              </a:ln>
              <a:effectLst>
                <a:outerShdw dist="35921" dir="2700000" algn="ctr" rotWithShape="0">
                  <a:schemeClr val="bg2"/>
                </a:outerShdw>
              </a:effectLst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zh-CN" sz="20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9.</a:t>
                </a:r>
                <a:r>
                  <a:rPr lang="zh-CN" altLang="en-US" sz="20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管理和行政</a:t>
                </a:r>
              </a:p>
            </p:txBody>
          </p:sp>
        </p:grpSp>
        <p:grpSp>
          <p:nvGrpSpPr>
            <p:cNvPr id="5" name="Group 8"/>
            <p:cNvGrpSpPr>
              <a:grpSpLocks/>
            </p:cNvGrpSpPr>
            <p:nvPr/>
          </p:nvGrpSpPr>
          <p:grpSpPr bwMode="auto">
            <a:xfrm>
              <a:off x="3168" y="816"/>
              <a:ext cx="2304" cy="3120"/>
              <a:chOff x="3168" y="816"/>
              <a:chExt cx="2304" cy="3120"/>
            </a:xfrm>
          </p:grpSpPr>
          <p:sp>
            <p:nvSpPr>
              <p:cNvPr id="7" name="AutoShape 9"/>
              <p:cNvSpPr>
                <a:spLocks noChangeArrowheads="1"/>
              </p:cNvSpPr>
              <p:nvPr/>
            </p:nvSpPr>
            <p:spPr bwMode="auto">
              <a:xfrm>
                <a:off x="3168" y="1008"/>
                <a:ext cx="2304" cy="2928"/>
              </a:xfrm>
              <a:prstGeom prst="roundRect">
                <a:avLst>
                  <a:gd name="adj" fmla="val 5625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>
                <a:outerShdw dist="35921" dir="2700000" algn="ctr" rotWithShape="0">
                  <a:schemeClr val="bg2"/>
                </a:outerShdw>
              </a:effectLst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266700" indent="-266700">
                  <a:lnSpc>
                    <a:spcPct val="150000"/>
                  </a:lnSpc>
                  <a:spcBef>
                    <a:spcPct val="25000"/>
                  </a:spcBef>
                  <a:buFont typeface="Wingdings" pitchFamily="2" charset="2"/>
                  <a:buChar char="p"/>
                </a:pPr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民主管理机制的建立和执行，例如教学委员会</a:t>
                </a:r>
              </a:p>
              <a:p>
                <a:pPr marL="266700" indent="-266700">
                  <a:lnSpc>
                    <a:spcPct val="150000"/>
                  </a:lnSpc>
                  <a:spcBef>
                    <a:spcPct val="25000"/>
                  </a:spcBef>
                  <a:buFont typeface="Wingdings" pitchFamily="2" charset="2"/>
                  <a:buChar char="p"/>
                </a:pPr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赋予</a:t>
                </a:r>
                <a:r>
                  <a:rPr lang="zh-CN" altLang="en-US" sz="16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负责教学的领导以足够的管理权限</a:t>
                </a:r>
              </a:p>
              <a:p>
                <a:pPr marL="266700" indent="-266700">
                  <a:lnSpc>
                    <a:spcPct val="150000"/>
                  </a:lnSpc>
                  <a:spcBef>
                    <a:spcPct val="25000"/>
                  </a:spcBef>
                  <a:buFont typeface="Wingdings" pitchFamily="2" charset="2"/>
                  <a:buChar char="p"/>
                </a:pPr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管理人员必须明确职责，进行教育培训</a:t>
                </a:r>
              </a:p>
              <a:p>
                <a:pPr marL="266700" indent="-266700">
                  <a:lnSpc>
                    <a:spcPct val="150000"/>
                  </a:lnSpc>
                  <a:spcBef>
                    <a:spcPct val="25000"/>
                  </a:spcBef>
                  <a:buFont typeface="Wingdings" pitchFamily="2" charset="2"/>
                  <a:buChar char="p"/>
                </a:pPr>
                <a:r>
                  <a:rPr lang="zh-CN" altLang="en-US" sz="1600" b="1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要与相关卫生部门和机构建立建设性关系</a:t>
                </a:r>
                <a:endParaRPr lang="ja-JP" altLang="en-US" sz="1600" b="1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AutoShape 10"/>
              <p:cNvSpPr>
                <a:spLocks noChangeArrowheads="1"/>
              </p:cNvSpPr>
              <p:nvPr/>
            </p:nvSpPr>
            <p:spPr bwMode="auto">
              <a:xfrm>
                <a:off x="3456" y="816"/>
                <a:ext cx="1728" cy="384"/>
              </a:xfrm>
              <a:prstGeom prst="roundRect">
                <a:avLst>
                  <a:gd name="adj" fmla="val 16667"/>
                </a:avLst>
              </a:prstGeom>
              <a:solidFill>
                <a:srgbClr val="336699"/>
              </a:solidFill>
              <a:ln>
                <a:noFill/>
              </a:ln>
              <a:effectLst>
                <a:outerShdw dist="35921" dir="2700000" algn="ctr" rotWithShape="0">
                  <a:schemeClr val="bg2"/>
                </a:outerShdw>
              </a:effectLst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zh-CN" altLang="en-US" sz="20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关注要点</a:t>
                </a:r>
              </a:p>
            </p:txBody>
          </p:sp>
        </p:grpSp>
        <p:sp>
          <p:nvSpPr>
            <p:cNvPr id="6" name="AutoShape 11"/>
            <p:cNvSpPr>
              <a:spLocks noChangeArrowheads="1"/>
            </p:cNvSpPr>
            <p:nvPr/>
          </p:nvSpPr>
          <p:spPr bwMode="auto">
            <a:xfrm>
              <a:off x="2640" y="1776"/>
              <a:ext cx="480" cy="1296"/>
            </a:xfrm>
            <a:prstGeom prst="leftRightArrow">
              <a:avLst>
                <a:gd name="adj1" fmla="val 56019"/>
                <a:gd name="adj2" fmla="val 2500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1677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50" dirty="0" smtClean="0">
                <a:ln w="11430"/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认证及其解读</a:t>
            </a:r>
            <a:endParaRPr lang="zh-CN" altLang="en-US" sz="3200" b="1" spc="50" dirty="0">
              <a:ln w="11430"/>
              <a:solidFill>
                <a:schemeClr val="bg1">
                  <a:lumMod val="7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467544" y="1412527"/>
            <a:ext cx="8229600" cy="4176713"/>
            <a:chOff x="288" y="816"/>
            <a:chExt cx="5184" cy="3120"/>
          </a:xfrm>
        </p:grpSpPr>
        <p:grpSp>
          <p:nvGrpSpPr>
            <p:cNvPr id="4" name="Group 5"/>
            <p:cNvGrpSpPr>
              <a:grpSpLocks/>
            </p:cNvGrpSpPr>
            <p:nvPr/>
          </p:nvGrpSpPr>
          <p:grpSpPr bwMode="auto">
            <a:xfrm>
              <a:off x="288" y="816"/>
              <a:ext cx="2304" cy="3120"/>
              <a:chOff x="288" y="816"/>
              <a:chExt cx="2304" cy="3120"/>
            </a:xfrm>
          </p:grpSpPr>
          <p:sp>
            <p:nvSpPr>
              <p:cNvPr id="9" name="AutoShape 6"/>
              <p:cNvSpPr>
                <a:spLocks noChangeArrowheads="1"/>
              </p:cNvSpPr>
              <p:nvPr/>
            </p:nvSpPr>
            <p:spPr bwMode="auto">
              <a:xfrm>
                <a:off x="288" y="1008"/>
                <a:ext cx="2304" cy="2928"/>
              </a:xfrm>
              <a:prstGeom prst="roundRect">
                <a:avLst>
                  <a:gd name="adj" fmla="val 5625"/>
                </a:avLst>
              </a:prstGeom>
              <a:solidFill>
                <a:srgbClr val="88B888"/>
              </a:solidFill>
              <a:ln>
                <a:noFill/>
              </a:ln>
              <a:effectLst>
                <a:outerShdw dist="35921" dir="2700000" algn="ctr" rotWithShape="0">
                  <a:schemeClr val="bg2"/>
                </a:outerShdw>
              </a:effectLst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>
                  <a:spcBef>
                    <a:spcPct val="25000"/>
                  </a:spcBef>
                </a:pPr>
                <a:r>
                  <a:rPr lang="en-US" altLang="zh-CN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10.1  </a:t>
                </a:r>
                <a:r>
                  <a:rPr lang="zh-CN" altLang="en-US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发展规划</a:t>
                </a:r>
              </a:p>
              <a:p>
                <a:pPr>
                  <a:spcBef>
                    <a:spcPct val="25000"/>
                  </a:spcBef>
                </a:pPr>
                <a:r>
                  <a:rPr lang="en-US" altLang="zh-CN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10.2  </a:t>
                </a:r>
                <a:r>
                  <a:rPr lang="zh-CN" altLang="en-US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持续改革</a:t>
                </a:r>
              </a:p>
            </p:txBody>
          </p:sp>
          <p:sp>
            <p:nvSpPr>
              <p:cNvPr id="10" name="AutoShape 7"/>
              <p:cNvSpPr>
                <a:spLocks noChangeArrowheads="1"/>
              </p:cNvSpPr>
              <p:nvPr/>
            </p:nvSpPr>
            <p:spPr bwMode="auto">
              <a:xfrm>
                <a:off x="576" y="816"/>
                <a:ext cx="1728" cy="384"/>
              </a:xfrm>
              <a:prstGeom prst="roundRect">
                <a:avLst>
                  <a:gd name="adj" fmla="val 16667"/>
                </a:avLst>
              </a:prstGeom>
              <a:solidFill>
                <a:srgbClr val="287828"/>
              </a:solidFill>
              <a:ln>
                <a:noFill/>
              </a:ln>
              <a:effectLst>
                <a:outerShdw dist="35921" dir="2700000" algn="ctr" rotWithShape="0">
                  <a:schemeClr val="bg2"/>
                </a:outerShdw>
              </a:effectLst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zh-CN" sz="20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10.</a:t>
                </a:r>
                <a:r>
                  <a:rPr lang="zh-CN" altLang="en-US" sz="20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改革与发展</a:t>
                </a:r>
              </a:p>
            </p:txBody>
          </p:sp>
        </p:grpSp>
        <p:grpSp>
          <p:nvGrpSpPr>
            <p:cNvPr id="5" name="Group 8"/>
            <p:cNvGrpSpPr>
              <a:grpSpLocks/>
            </p:cNvGrpSpPr>
            <p:nvPr/>
          </p:nvGrpSpPr>
          <p:grpSpPr bwMode="auto">
            <a:xfrm>
              <a:off x="3168" y="816"/>
              <a:ext cx="2304" cy="3120"/>
              <a:chOff x="3168" y="816"/>
              <a:chExt cx="2304" cy="3120"/>
            </a:xfrm>
          </p:grpSpPr>
          <p:sp>
            <p:nvSpPr>
              <p:cNvPr id="7" name="AutoShape 9"/>
              <p:cNvSpPr>
                <a:spLocks noChangeArrowheads="1"/>
              </p:cNvSpPr>
              <p:nvPr/>
            </p:nvSpPr>
            <p:spPr bwMode="auto">
              <a:xfrm>
                <a:off x="3168" y="1008"/>
                <a:ext cx="2304" cy="2928"/>
              </a:xfrm>
              <a:prstGeom prst="roundRect">
                <a:avLst>
                  <a:gd name="adj" fmla="val 5625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>
                <a:outerShdw dist="35921" dir="2700000" algn="ctr" rotWithShape="0">
                  <a:schemeClr val="bg2"/>
                </a:outerShdw>
              </a:effectLst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266700" indent="-266700">
                  <a:lnSpc>
                    <a:spcPct val="150000"/>
                  </a:lnSpc>
                  <a:spcBef>
                    <a:spcPct val="25000"/>
                  </a:spcBef>
                  <a:buFont typeface="Wingdings" pitchFamily="2" charset="2"/>
                  <a:buChar char="p"/>
                </a:pPr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华文中宋" pitchFamily="2" charset="-122"/>
                  </a:rPr>
                  <a:t>课程与时俱进，适应卫生服务需要</a:t>
                </a:r>
              </a:p>
              <a:p>
                <a:pPr marL="266700" indent="-266700">
                  <a:lnSpc>
                    <a:spcPct val="150000"/>
                  </a:lnSpc>
                  <a:spcBef>
                    <a:spcPct val="25000"/>
                  </a:spcBef>
                  <a:buFont typeface="Wingdings" pitchFamily="2" charset="2"/>
                  <a:buChar char="p"/>
                </a:pPr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华文中宋" pitchFamily="2" charset="-122"/>
                  </a:rPr>
                  <a:t>以资源定规模，实现可持续发展</a:t>
                </a:r>
              </a:p>
              <a:p>
                <a:pPr marL="266700" indent="-266700">
                  <a:lnSpc>
                    <a:spcPct val="150000"/>
                  </a:lnSpc>
                  <a:spcBef>
                    <a:spcPct val="25000"/>
                  </a:spcBef>
                  <a:buFont typeface="Wingdings" pitchFamily="2" charset="2"/>
                  <a:buChar char="p"/>
                </a:pPr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华文中宋" pitchFamily="2" charset="-122"/>
                  </a:rPr>
                  <a:t>完善制度，规范管理，保证质量</a:t>
                </a:r>
              </a:p>
              <a:p>
                <a:pPr marL="266700" indent="-266700">
                  <a:lnSpc>
                    <a:spcPct val="150000"/>
                  </a:lnSpc>
                  <a:spcBef>
                    <a:spcPct val="25000"/>
                  </a:spcBef>
                  <a:buFont typeface="Wingdings" pitchFamily="2" charset="2"/>
                  <a:buChar char="p"/>
                </a:pPr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Arial" pitchFamily="34" charset="0"/>
                  </a:rPr>
                  <a:t>顺应医学教育趋势，建立现代医学教育体系</a:t>
                </a:r>
                <a:endParaRPr lang="ja-JP" altLang="en-US" sz="1600" b="1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AutoShape 10"/>
              <p:cNvSpPr>
                <a:spLocks noChangeArrowheads="1"/>
              </p:cNvSpPr>
              <p:nvPr/>
            </p:nvSpPr>
            <p:spPr bwMode="auto">
              <a:xfrm>
                <a:off x="3456" y="816"/>
                <a:ext cx="1728" cy="384"/>
              </a:xfrm>
              <a:prstGeom prst="roundRect">
                <a:avLst>
                  <a:gd name="adj" fmla="val 16667"/>
                </a:avLst>
              </a:prstGeom>
              <a:solidFill>
                <a:srgbClr val="336699"/>
              </a:solidFill>
              <a:ln>
                <a:noFill/>
              </a:ln>
              <a:effectLst>
                <a:outerShdw dist="35921" dir="2700000" algn="ctr" rotWithShape="0">
                  <a:schemeClr val="bg2"/>
                </a:outerShdw>
              </a:effectLst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zh-CN" altLang="en-US" sz="20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关注要点</a:t>
                </a:r>
              </a:p>
            </p:txBody>
          </p:sp>
        </p:grpSp>
        <p:sp>
          <p:nvSpPr>
            <p:cNvPr id="6" name="AutoShape 11"/>
            <p:cNvSpPr>
              <a:spLocks noChangeArrowheads="1"/>
            </p:cNvSpPr>
            <p:nvPr/>
          </p:nvSpPr>
          <p:spPr bwMode="auto">
            <a:xfrm>
              <a:off x="2640" y="1776"/>
              <a:ext cx="480" cy="1296"/>
            </a:xfrm>
            <a:prstGeom prst="leftRightArrow">
              <a:avLst>
                <a:gd name="adj1" fmla="val 56019"/>
                <a:gd name="adj2" fmla="val 2500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1677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50" dirty="0" smtClean="0">
                <a:ln w="11430"/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认证及其解读</a:t>
            </a:r>
            <a:endParaRPr lang="zh-CN" altLang="en-US" sz="3200" b="1" spc="50" dirty="0">
              <a:ln w="11430"/>
              <a:solidFill>
                <a:schemeClr val="bg1">
                  <a:lumMod val="7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3" name="Group 40"/>
          <p:cNvGrpSpPr>
            <a:grpSpLocks/>
          </p:cNvGrpSpPr>
          <p:nvPr/>
        </p:nvGrpSpPr>
        <p:grpSpPr bwMode="auto">
          <a:xfrm>
            <a:off x="1619499" y="1556792"/>
            <a:ext cx="6805612" cy="685800"/>
            <a:chOff x="1294" y="544"/>
            <a:chExt cx="4287" cy="432"/>
          </a:xfrm>
        </p:grpSpPr>
        <p:sp>
          <p:nvSpPr>
            <p:cNvPr id="4" name="流程图: 过程 3"/>
            <p:cNvSpPr/>
            <p:nvPr/>
          </p:nvSpPr>
          <p:spPr>
            <a:xfrm>
              <a:off x="1294" y="544"/>
              <a:ext cx="1249" cy="432"/>
            </a:xfrm>
            <a:prstGeom prst="flowChart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0" lang="zh-CN" altLang="en-US" sz="1400">
                  <a:solidFill>
                    <a:schemeClr val="bg1"/>
                  </a:solidFill>
                  <a:latin typeface="Perpetua" pitchFamily="18" charset="0"/>
                </a:rPr>
                <a:t>教育机构提交认证申请，每年</a:t>
              </a:r>
              <a:r>
                <a:rPr kumimoji="0" lang="en-US" altLang="zh-CN" sz="1400">
                  <a:solidFill>
                    <a:schemeClr val="bg1"/>
                  </a:solidFill>
                  <a:latin typeface="Perpetua" pitchFamily="18" charset="0"/>
                </a:rPr>
                <a:t>4</a:t>
              </a:r>
              <a:r>
                <a:rPr kumimoji="0" lang="zh-CN" altLang="en-US" sz="1400">
                  <a:solidFill>
                    <a:schemeClr val="bg1"/>
                  </a:solidFill>
                  <a:latin typeface="Perpetua" pitchFamily="18" charset="0"/>
                </a:rPr>
                <a:t>月或</a:t>
              </a:r>
              <a:r>
                <a:rPr kumimoji="0" lang="en-US" altLang="zh-CN" sz="1400">
                  <a:solidFill>
                    <a:schemeClr val="bg1"/>
                  </a:solidFill>
                  <a:latin typeface="Perpetua" pitchFamily="18" charset="0"/>
                </a:rPr>
                <a:t>6</a:t>
              </a:r>
              <a:r>
                <a:rPr kumimoji="0" lang="zh-CN" altLang="en-US" sz="1400">
                  <a:solidFill>
                    <a:schemeClr val="bg1"/>
                  </a:solidFill>
                  <a:latin typeface="Perpetua" pitchFamily="18" charset="0"/>
                </a:rPr>
                <a:t>月</a:t>
              </a:r>
              <a:endParaRPr kumimoji="0" lang="en-US" altLang="zh-CN" sz="1400">
                <a:solidFill>
                  <a:schemeClr val="bg1"/>
                </a:solidFill>
                <a:latin typeface="Perpetua" pitchFamily="18" charset="0"/>
              </a:endParaRPr>
            </a:p>
          </p:txBody>
        </p:sp>
        <p:sp>
          <p:nvSpPr>
            <p:cNvPr id="5" name="流程图: 过程 4"/>
            <p:cNvSpPr/>
            <p:nvPr/>
          </p:nvSpPr>
          <p:spPr>
            <a:xfrm>
              <a:off x="2812" y="544"/>
              <a:ext cx="1249" cy="432"/>
            </a:xfrm>
            <a:prstGeom prst="flowChart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0" lang="zh-CN" altLang="en-US" sz="1400">
                  <a:solidFill>
                    <a:schemeClr val="bg1"/>
                  </a:solidFill>
                  <a:latin typeface="Perpetua" pitchFamily="18" charset="0"/>
                </a:rPr>
                <a:t>秘书处组织审议、通报审议结果和进校考察具体时间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4333" y="544"/>
              <a:ext cx="1248" cy="4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0" lang="zh-CN" altLang="en-US" sz="1400" dirty="0">
                  <a:solidFill>
                    <a:schemeClr val="bg1"/>
                  </a:solidFill>
                  <a:latin typeface="Perpetua" pitchFamily="18" charset="0"/>
                </a:rPr>
                <a:t>教育机构在</a:t>
              </a:r>
              <a:r>
                <a:rPr kumimoji="0" lang="zh-CN" altLang="en-US" sz="1400" b="1" dirty="0">
                  <a:solidFill>
                    <a:srgbClr val="FF0000"/>
                  </a:solidFill>
                  <a:latin typeface="Perpetua" pitchFamily="18" charset="0"/>
                </a:rPr>
                <a:t>考察前</a:t>
              </a:r>
              <a:r>
                <a:rPr kumimoji="0" lang="en-US" altLang="zh-CN" sz="1400" b="1" dirty="0">
                  <a:solidFill>
                    <a:srgbClr val="FF0000"/>
                  </a:solidFill>
                  <a:latin typeface="Perpetua" pitchFamily="18" charset="0"/>
                </a:rPr>
                <a:t>2</a:t>
              </a:r>
              <a:r>
                <a:rPr kumimoji="0" lang="zh-CN" altLang="en-US" sz="1400" b="1" dirty="0">
                  <a:solidFill>
                    <a:srgbClr val="FF0000"/>
                  </a:solidFill>
                  <a:latin typeface="Perpetua" pitchFamily="18" charset="0"/>
                </a:rPr>
                <a:t>个月提交自评报告</a:t>
              </a:r>
            </a:p>
          </p:txBody>
        </p:sp>
        <p:sp>
          <p:nvSpPr>
            <p:cNvPr id="7" name="右箭头 6"/>
            <p:cNvSpPr/>
            <p:nvPr/>
          </p:nvSpPr>
          <p:spPr>
            <a:xfrm>
              <a:off x="2602" y="726"/>
              <a:ext cx="144" cy="48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0" lang="zh-CN" altLang="en-US" sz="1800">
                <a:solidFill>
                  <a:schemeClr val="bg1"/>
                </a:solidFill>
                <a:latin typeface="Perpetua" pitchFamily="18" charset="0"/>
              </a:endParaRPr>
            </a:p>
          </p:txBody>
        </p:sp>
        <p:sp>
          <p:nvSpPr>
            <p:cNvPr id="8" name="右箭头 7"/>
            <p:cNvSpPr/>
            <p:nvPr/>
          </p:nvSpPr>
          <p:spPr>
            <a:xfrm>
              <a:off x="4120" y="747"/>
              <a:ext cx="144" cy="48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0" lang="zh-CN" altLang="en-US" sz="1800">
                <a:solidFill>
                  <a:schemeClr val="bg1"/>
                </a:solidFill>
                <a:latin typeface="Perpetua" pitchFamily="18" charset="0"/>
              </a:endParaRPr>
            </a:p>
          </p:txBody>
        </p:sp>
      </p:grpSp>
      <p:grpSp>
        <p:nvGrpSpPr>
          <p:cNvPr id="9" name="Group 41"/>
          <p:cNvGrpSpPr>
            <a:grpSpLocks/>
          </p:cNvGrpSpPr>
          <p:nvPr/>
        </p:nvGrpSpPr>
        <p:grpSpPr bwMode="auto">
          <a:xfrm>
            <a:off x="1619499" y="2336255"/>
            <a:ext cx="6843712" cy="1058862"/>
            <a:chOff x="1270" y="1035"/>
            <a:chExt cx="4311" cy="667"/>
          </a:xfrm>
        </p:grpSpPr>
        <p:sp>
          <p:nvSpPr>
            <p:cNvPr id="10" name="流程图: 过程 9"/>
            <p:cNvSpPr/>
            <p:nvPr/>
          </p:nvSpPr>
          <p:spPr>
            <a:xfrm>
              <a:off x="4333" y="1270"/>
              <a:ext cx="1248" cy="432"/>
            </a:xfrm>
            <a:prstGeom prst="flowChart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0" lang="zh-CN" altLang="en-US" sz="1400">
                  <a:solidFill>
                    <a:schemeClr val="bg1"/>
                  </a:solidFill>
                  <a:latin typeface="Perpetua" pitchFamily="18" charset="0"/>
                </a:rPr>
                <a:t>工作委员会组建专家组</a:t>
              </a:r>
            </a:p>
          </p:txBody>
        </p:sp>
        <p:sp>
          <p:nvSpPr>
            <p:cNvPr id="11" name="流程图: 过程 10"/>
            <p:cNvSpPr/>
            <p:nvPr/>
          </p:nvSpPr>
          <p:spPr>
            <a:xfrm>
              <a:off x="2796" y="1270"/>
              <a:ext cx="1249" cy="384"/>
            </a:xfrm>
            <a:prstGeom prst="flowChart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0" lang="zh-CN" altLang="en-US" sz="1400">
                  <a:solidFill>
                    <a:schemeClr val="bg1"/>
                  </a:solidFill>
                  <a:latin typeface="Perpetua" pitchFamily="18" charset="0"/>
                </a:rPr>
                <a:t>秘书处征求教育机构对专家组的意见</a:t>
              </a:r>
            </a:p>
          </p:txBody>
        </p:sp>
        <p:sp>
          <p:nvSpPr>
            <p:cNvPr id="12" name="流程图: 过程 11"/>
            <p:cNvSpPr/>
            <p:nvPr/>
          </p:nvSpPr>
          <p:spPr>
            <a:xfrm>
              <a:off x="1270" y="1270"/>
              <a:ext cx="1249" cy="432"/>
            </a:xfrm>
            <a:prstGeom prst="flowChart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0" lang="zh-CN" altLang="en-US" sz="1400" dirty="0">
                  <a:solidFill>
                    <a:schemeClr val="bg1"/>
                  </a:solidFill>
                  <a:latin typeface="Perpetua" pitchFamily="18" charset="0"/>
                </a:rPr>
                <a:t>专家组审读自评报告后</a:t>
              </a:r>
              <a:r>
                <a:rPr kumimoji="0" lang="zh-CN" altLang="en-US" sz="1400" b="1" dirty="0">
                  <a:solidFill>
                    <a:srgbClr val="FF0000"/>
                  </a:solidFill>
                  <a:latin typeface="Perpetua" pitchFamily="18" charset="0"/>
                </a:rPr>
                <a:t>现场考察</a:t>
              </a:r>
              <a:r>
                <a:rPr kumimoji="0" lang="en-US" altLang="zh-CN" sz="1400" b="1" dirty="0">
                  <a:solidFill>
                    <a:srgbClr val="FF0000"/>
                  </a:solidFill>
                  <a:latin typeface="Perpetua" pitchFamily="18" charset="0"/>
                </a:rPr>
                <a:t>3</a:t>
              </a:r>
              <a:r>
                <a:rPr kumimoji="0" lang="zh-CN" altLang="en-US" sz="1400" b="1" dirty="0">
                  <a:solidFill>
                    <a:srgbClr val="FF0000"/>
                  </a:solidFill>
                  <a:latin typeface="Perpetua" pitchFamily="18" charset="0"/>
                </a:rPr>
                <a:t>天</a:t>
              </a:r>
            </a:p>
          </p:txBody>
        </p:sp>
        <p:sp>
          <p:nvSpPr>
            <p:cNvPr id="13" name="下箭头 12"/>
            <p:cNvSpPr/>
            <p:nvPr/>
          </p:nvSpPr>
          <p:spPr>
            <a:xfrm>
              <a:off x="4854" y="1035"/>
              <a:ext cx="48" cy="192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0" lang="zh-CN" altLang="en-US" sz="1800">
                <a:solidFill>
                  <a:schemeClr val="bg1"/>
                </a:solidFill>
                <a:latin typeface="Perpetua" pitchFamily="18" charset="0"/>
              </a:endParaRPr>
            </a:p>
          </p:txBody>
        </p:sp>
        <p:sp>
          <p:nvSpPr>
            <p:cNvPr id="14" name="左箭头 13"/>
            <p:cNvSpPr/>
            <p:nvPr/>
          </p:nvSpPr>
          <p:spPr>
            <a:xfrm>
              <a:off x="4120" y="1406"/>
              <a:ext cx="144" cy="48"/>
            </a:xfrm>
            <a:prstGeom prst="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0" lang="zh-CN" altLang="en-US" sz="1800">
                <a:solidFill>
                  <a:schemeClr val="bg1"/>
                </a:solidFill>
                <a:latin typeface="Perpetua" pitchFamily="18" charset="0"/>
              </a:endParaRPr>
            </a:p>
          </p:txBody>
        </p:sp>
        <p:sp>
          <p:nvSpPr>
            <p:cNvPr id="15" name="左箭头 14"/>
            <p:cNvSpPr/>
            <p:nvPr/>
          </p:nvSpPr>
          <p:spPr>
            <a:xfrm>
              <a:off x="2577" y="1467"/>
              <a:ext cx="144" cy="48"/>
            </a:xfrm>
            <a:prstGeom prst="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0" lang="zh-CN" altLang="en-US" sz="1800">
                <a:solidFill>
                  <a:schemeClr val="bg1"/>
                </a:solidFill>
                <a:latin typeface="Perpetua" pitchFamily="18" charset="0"/>
              </a:endParaRPr>
            </a:p>
          </p:txBody>
        </p:sp>
      </p:grpSp>
      <p:grpSp>
        <p:nvGrpSpPr>
          <p:cNvPr id="16" name="Group 42"/>
          <p:cNvGrpSpPr>
            <a:grpSpLocks/>
          </p:cNvGrpSpPr>
          <p:nvPr/>
        </p:nvGrpSpPr>
        <p:grpSpPr bwMode="auto">
          <a:xfrm>
            <a:off x="1619499" y="3479255"/>
            <a:ext cx="6838950" cy="1068387"/>
            <a:chOff x="1270" y="1755"/>
            <a:chExt cx="4308" cy="673"/>
          </a:xfrm>
        </p:grpSpPr>
        <p:sp>
          <p:nvSpPr>
            <p:cNvPr id="17" name="流程图: 过程 16"/>
            <p:cNvSpPr/>
            <p:nvPr/>
          </p:nvSpPr>
          <p:spPr>
            <a:xfrm>
              <a:off x="4329" y="1995"/>
              <a:ext cx="1249" cy="432"/>
            </a:xfrm>
            <a:prstGeom prst="flowChart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0" lang="zh-CN" altLang="en-US" sz="1400" dirty="0">
                  <a:solidFill>
                    <a:schemeClr val="bg1"/>
                  </a:solidFill>
                  <a:latin typeface="宋体" pitchFamily="2" charset="-122"/>
                </a:rPr>
                <a:t>专家组现场考察</a:t>
              </a:r>
              <a:r>
                <a:rPr kumimoji="0" lang="en-US" altLang="zh-CN" sz="1400" dirty="0">
                  <a:solidFill>
                    <a:schemeClr val="bg1"/>
                  </a:solidFill>
                  <a:latin typeface="宋体" pitchFamily="2" charset="-122"/>
                </a:rPr>
                <a:t>2</a:t>
              </a:r>
              <a:r>
                <a:rPr kumimoji="0" lang="zh-CN" altLang="en-US" sz="1400" dirty="0">
                  <a:solidFill>
                    <a:schemeClr val="bg1"/>
                  </a:solidFill>
                  <a:latin typeface="宋体" pitchFamily="2" charset="-122"/>
                </a:rPr>
                <a:t>个月内撰写认证</a:t>
              </a:r>
              <a:r>
                <a:rPr kumimoji="0" lang="zh-CN" altLang="en-US" sz="1400" dirty="0" smtClean="0">
                  <a:solidFill>
                    <a:schemeClr val="bg1"/>
                  </a:solidFill>
                  <a:latin typeface="宋体" pitchFamily="2" charset="-122"/>
                </a:rPr>
                <a:t>报告</a:t>
              </a:r>
              <a:endParaRPr kumimoji="0" lang="zh-CN" altLang="en-US" sz="1400" dirty="0">
                <a:solidFill>
                  <a:schemeClr val="bg1"/>
                </a:solidFill>
                <a:latin typeface="宋体" pitchFamily="2" charset="-122"/>
              </a:endParaRPr>
            </a:p>
          </p:txBody>
        </p:sp>
        <p:sp>
          <p:nvSpPr>
            <p:cNvPr id="18" name="流程图: 过程 17"/>
            <p:cNvSpPr/>
            <p:nvPr/>
          </p:nvSpPr>
          <p:spPr>
            <a:xfrm>
              <a:off x="2796" y="1996"/>
              <a:ext cx="1249" cy="432"/>
            </a:xfrm>
            <a:prstGeom prst="flowChart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0" lang="zh-CN" altLang="en-US" sz="1400">
                  <a:solidFill>
                    <a:schemeClr val="bg1"/>
                  </a:solidFill>
                  <a:latin typeface="Perpetua" pitchFamily="18" charset="0"/>
                </a:rPr>
                <a:t>专家组记名投票明确认证结论建议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1270" y="1996"/>
              <a:ext cx="1248" cy="4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0" lang="zh-CN" altLang="en-US" sz="1400">
                  <a:solidFill>
                    <a:schemeClr val="bg1"/>
                  </a:solidFill>
                  <a:latin typeface="Perpetua" pitchFamily="18" charset="0"/>
                </a:rPr>
                <a:t>专家组通报现场考察初步意见</a:t>
              </a:r>
              <a:endParaRPr kumimoji="0" lang="zh-CN" altLang="en-US" sz="1400">
                <a:solidFill>
                  <a:schemeClr val="bg1"/>
                </a:solidFill>
                <a:latin typeface="宋体" pitchFamily="2" charset="-122"/>
              </a:endParaRPr>
            </a:p>
          </p:txBody>
        </p:sp>
        <p:sp>
          <p:nvSpPr>
            <p:cNvPr id="20" name="下箭头 19"/>
            <p:cNvSpPr/>
            <p:nvPr/>
          </p:nvSpPr>
          <p:spPr>
            <a:xfrm>
              <a:off x="1809" y="1755"/>
              <a:ext cx="48" cy="192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0" lang="zh-CN" altLang="en-US" sz="1800">
                <a:solidFill>
                  <a:schemeClr val="bg1"/>
                </a:solidFill>
                <a:latin typeface="Perpetua" pitchFamily="18" charset="0"/>
              </a:endParaRPr>
            </a:p>
          </p:txBody>
        </p:sp>
        <p:sp>
          <p:nvSpPr>
            <p:cNvPr id="21" name="右箭头 20"/>
            <p:cNvSpPr/>
            <p:nvPr/>
          </p:nvSpPr>
          <p:spPr>
            <a:xfrm>
              <a:off x="2577" y="2187"/>
              <a:ext cx="144" cy="48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0" lang="zh-CN" altLang="en-US" sz="1800">
                <a:solidFill>
                  <a:schemeClr val="bg1"/>
                </a:solidFill>
                <a:latin typeface="Perpetua" pitchFamily="18" charset="0"/>
              </a:endParaRPr>
            </a:p>
          </p:txBody>
        </p:sp>
        <p:sp>
          <p:nvSpPr>
            <p:cNvPr id="22" name="右箭头 21"/>
            <p:cNvSpPr/>
            <p:nvPr/>
          </p:nvSpPr>
          <p:spPr>
            <a:xfrm>
              <a:off x="4120" y="2177"/>
              <a:ext cx="144" cy="48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0" lang="zh-CN" altLang="en-US" sz="1800">
                <a:solidFill>
                  <a:schemeClr val="bg1"/>
                </a:solidFill>
                <a:latin typeface="Perpetua" pitchFamily="18" charset="0"/>
              </a:endParaRPr>
            </a:p>
          </p:txBody>
        </p:sp>
      </p:grpSp>
      <p:grpSp>
        <p:nvGrpSpPr>
          <p:cNvPr id="23" name="Group 43"/>
          <p:cNvGrpSpPr>
            <a:grpSpLocks/>
          </p:cNvGrpSpPr>
          <p:nvPr/>
        </p:nvGrpSpPr>
        <p:grpSpPr bwMode="auto">
          <a:xfrm>
            <a:off x="1636961" y="4622255"/>
            <a:ext cx="6827838" cy="1077912"/>
            <a:chOff x="1281" y="2475"/>
            <a:chExt cx="4301" cy="679"/>
          </a:xfrm>
        </p:grpSpPr>
        <p:sp>
          <p:nvSpPr>
            <p:cNvPr id="24" name="流程图: 过程 23"/>
            <p:cNvSpPr/>
            <p:nvPr/>
          </p:nvSpPr>
          <p:spPr>
            <a:xfrm>
              <a:off x="4333" y="2722"/>
              <a:ext cx="1249" cy="432"/>
            </a:xfrm>
            <a:prstGeom prst="flowChart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0" lang="zh-CN" altLang="en-US" sz="1400">
                  <a:solidFill>
                    <a:schemeClr val="bg1"/>
                  </a:solidFill>
                  <a:latin typeface="Perpetua" pitchFamily="18" charset="0"/>
                </a:rPr>
                <a:t>专家组长就报告所涉及实施征求教育机构意见</a:t>
              </a:r>
            </a:p>
          </p:txBody>
        </p:sp>
        <p:sp>
          <p:nvSpPr>
            <p:cNvPr id="25" name="流程图: 过程 24"/>
            <p:cNvSpPr/>
            <p:nvPr/>
          </p:nvSpPr>
          <p:spPr>
            <a:xfrm>
              <a:off x="2796" y="2722"/>
              <a:ext cx="1249" cy="432"/>
            </a:xfrm>
            <a:prstGeom prst="flowChart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0" lang="zh-CN" altLang="en-US" sz="1400">
                  <a:solidFill>
                    <a:schemeClr val="bg1"/>
                  </a:solidFill>
                  <a:latin typeface="Perpetua" pitchFamily="18" charset="0"/>
                </a:rPr>
                <a:t>专家组向秘书处提交正式认证报告和认证结论建议</a:t>
              </a:r>
            </a:p>
          </p:txBody>
        </p:sp>
        <p:sp>
          <p:nvSpPr>
            <p:cNvPr id="26" name="流程图: 过程 25"/>
            <p:cNvSpPr/>
            <p:nvPr/>
          </p:nvSpPr>
          <p:spPr>
            <a:xfrm>
              <a:off x="1281" y="2715"/>
              <a:ext cx="1248" cy="432"/>
            </a:xfrm>
            <a:prstGeom prst="flowChart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kumimoji="0" lang="zh-CN" altLang="en-US" sz="1400">
                  <a:solidFill>
                    <a:schemeClr val="bg1"/>
                  </a:solidFill>
                  <a:latin typeface="Perpetua" pitchFamily="18" charset="0"/>
                </a:rPr>
                <a:t>呈报工作委员会和专家委员会审议</a:t>
              </a:r>
            </a:p>
          </p:txBody>
        </p:sp>
        <p:sp>
          <p:nvSpPr>
            <p:cNvPr id="27" name="下箭头 26"/>
            <p:cNvSpPr/>
            <p:nvPr/>
          </p:nvSpPr>
          <p:spPr>
            <a:xfrm>
              <a:off x="4857" y="2475"/>
              <a:ext cx="48" cy="192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0" lang="zh-CN" altLang="en-US" sz="1800">
                <a:solidFill>
                  <a:schemeClr val="bg1"/>
                </a:solidFill>
                <a:latin typeface="Perpetua" pitchFamily="18" charset="0"/>
              </a:endParaRPr>
            </a:p>
          </p:txBody>
        </p:sp>
        <p:sp>
          <p:nvSpPr>
            <p:cNvPr id="28" name="左箭头 27"/>
            <p:cNvSpPr/>
            <p:nvPr/>
          </p:nvSpPr>
          <p:spPr>
            <a:xfrm>
              <a:off x="4113" y="2907"/>
              <a:ext cx="144" cy="48"/>
            </a:xfrm>
            <a:prstGeom prst="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0" lang="zh-CN" altLang="en-US" sz="1800">
                <a:solidFill>
                  <a:schemeClr val="bg1"/>
                </a:solidFill>
                <a:latin typeface="Perpetua" pitchFamily="18" charset="0"/>
              </a:endParaRPr>
            </a:p>
          </p:txBody>
        </p:sp>
        <p:sp>
          <p:nvSpPr>
            <p:cNvPr id="29" name="左箭头 28"/>
            <p:cNvSpPr/>
            <p:nvPr/>
          </p:nvSpPr>
          <p:spPr>
            <a:xfrm>
              <a:off x="2577" y="2907"/>
              <a:ext cx="144" cy="48"/>
            </a:xfrm>
            <a:prstGeom prst="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0" lang="zh-CN" altLang="en-US" sz="1800">
                <a:solidFill>
                  <a:schemeClr val="bg1"/>
                </a:solidFill>
                <a:latin typeface="Perpetua" pitchFamily="18" charset="0"/>
              </a:endParaRPr>
            </a:p>
          </p:txBody>
        </p:sp>
      </p:grpSp>
      <p:sp>
        <p:nvSpPr>
          <p:cNvPr id="30" name="Rectangle 44"/>
          <p:cNvSpPr>
            <a:spLocks noChangeArrowheads="1"/>
          </p:cNvSpPr>
          <p:nvPr/>
        </p:nvSpPr>
        <p:spPr bwMode="auto">
          <a:xfrm>
            <a:off x="427087" y="1412776"/>
            <a:ext cx="544513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软雅黑" pitchFamily="34" charset="-122"/>
              </a:rPr>
              <a:t>认证的流程</a:t>
            </a:r>
          </a:p>
        </p:txBody>
      </p:sp>
    </p:spTree>
    <p:extLst>
      <p:ext uri="{BB962C8B-B14F-4D97-AF65-F5344CB8AC3E}">
        <p14:creationId xmlns:p14="http://schemas.microsoft.com/office/powerpoint/2010/main" val="2516775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50" dirty="0" smtClean="0">
                <a:ln w="11430"/>
                <a:gradFill>
                  <a:gsLst>
                    <a:gs pos="0">
                      <a:srgbClr val="002060"/>
                    </a:gs>
                    <a:gs pos="100000">
                      <a:srgbClr val="002060"/>
                    </a:gs>
                  </a:gsLst>
                  <a:lin ang="5400000"/>
                </a:gradFill>
                <a:latin typeface="Arial" pitchFamily="34" charset="0"/>
                <a:ea typeface="微软雅黑" pitchFamily="34" charset="-122"/>
                <a:cs typeface="Arial" pitchFamily="34" charset="0"/>
              </a:rPr>
              <a:t>内容提要</a:t>
            </a:r>
            <a:endParaRPr lang="zh-CN" altLang="en-US" sz="3200" b="1" spc="50" dirty="0">
              <a:ln w="11430"/>
              <a:gradFill>
                <a:gsLst>
                  <a:gs pos="0">
                    <a:srgbClr val="002060"/>
                  </a:gs>
                  <a:gs pos="100000">
                    <a:srgbClr val="002060"/>
                  </a:gs>
                </a:gsLst>
                <a:lin ang="5400000"/>
              </a:gra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1560" y="1052736"/>
            <a:ext cx="756084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200" b="1" dirty="0" smtClean="0">
                <a:gradFill>
                  <a:gsLst>
                    <a:gs pos="0">
                      <a:srgbClr val="003366"/>
                    </a:gs>
                    <a:gs pos="100000">
                      <a:srgbClr val="00336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一、</a:t>
            </a:r>
            <a:r>
              <a:rPr lang="zh-CN" altLang="en-US" sz="3200" b="1" dirty="0" smtClean="0">
                <a:gradFill>
                  <a:gsLst>
                    <a:gs pos="0">
                      <a:srgbClr val="003366"/>
                    </a:gs>
                    <a:gs pos="100000">
                      <a:srgbClr val="00336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认证与解读</a:t>
            </a:r>
            <a:r>
              <a:rPr lang="en-US" altLang="zh-CN" sz="3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——</a:t>
            </a:r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认证需要做什么？</a:t>
            </a:r>
            <a:endParaRPr lang="en-US" altLang="zh-CN" sz="3200" b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200" b="1" dirty="0" smtClean="0">
                <a:gradFill>
                  <a:gsLst>
                    <a:gs pos="0">
                      <a:srgbClr val="003366"/>
                    </a:gs>
                    <a:gs pos="100000">
                      <a:srgbClr val="00336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二、</a:t>
            </a:r>
            <a:r>
              <a:rPr lang="zh-CN" altLang="en-US" sz="3200" b="1" dirty="0" smtClean="0">
                <a:gradFill>
                  <a:gsLst>
                    <a:gs pos="0">
                      <a:srgbClr val="003366"/>
                    </a:gs>
                    <a:gs pos="100000">
                      <a:srgbClr val="00336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十二五</a:t>
            </a:r>
            <a:r>
              <a:rPr lang="zh-CN" altLang="en-US" sz="3200" b="1" dirty="0" smtClean="0">
                <a:gradFill>
                  <a:gsLst>
                    <a:gs pos="0">
                      <a:srgbClr val="003366"/>
                    </a:gs>
                    <a:gs pos="100000">
                      <a:srgbClr val="00336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总结</a:t>
            </a:r>
            <a:r>
              <a:rPr lang="en-US" altLang="zh-CN" sz="3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——</a:t>
            </a:r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我们已做了什么？</a:t>
            </a:r>
            <a:endParaRPr lang="en-US" altLang="zh-CN" sz="3200" b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200" b="1" dirty="0" smtClean="0">
                <a:gradFill>
                  <a:gsLst>
                    <a:gs pos="0">
                      <a:srgbClr val="003366"/>
                    </a:gs>
                    <a:gs pos="100000">
                      <a:srgbClr val="00336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三、</a:t>
            </a:r>
            <a:r>
              <a:rPr lang="zh-CN" altLang="en-US" sz="3200" b="1" dirty="0" smtClean="0">
                <a:gradFill>
                  <a:gsLst>
                    <a:gs pos="0">
                      <a:srgbClr val="003366"/>
                    </a:gs>
                    <a:gs pos="100000">
                      <a:srgbClr val="00336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十三五</a:t>
            </a:r>
            <a:r>
              <a:rPr lang="zh-CN" altLang="en-US" sz="3200" b="1" dirty="0" smtClean="0">
                <a:gradFill>
                  <a:gsLst>
                    <a:gs pos="0">
                      <a:srgbClr val="003366"/>
                    </a:gs>
                    <a:gs pos="100000">
                      <a:srgbClr val="00336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规划</a:t>
            </a:r>
            <a:r>
              <a:rPr lang="en-US" altLang="zh-CN" sz="3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——</a:t>
            </a:r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我们还要做什么？</a:t>
            </a:r>
            <a:endParaRPr lang="en-US" altLang="zh-CN" sz="3200" b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200" b="1" dirty="0" smtClean="0">
                <a:gradFill>
                  <a:gsLst>
                    <a:gs pos="0">
                      <a:srgbClr val="003366"/>
                    </a:gs>
                    <a:gs pos="100000">
                      <a:srgbClr val="00336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四</a:t>
            </a:r>
            <a:r>
              <a:rPr lang="zh-CN" altLang="zh-CN" sz="3200" b="1" dirty="0" smtClean="0">
                <a:gradFill>
                  <a:gsLst>
                    <a:gs pos="0">
                      <a:srgbClr val="003366"/>
                    </a:gs>
                    <a:gs pos="100000">
                      <a:srgbClr val="00336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、</a:t>
            </a:r>
            <a:r>
              <a:rPr lang="zh-CN" altLang="en-US" sz="3200" b="1" dirty="0" smtClean="0">
                <a:gradFill>
                  <a:gsLst>
                    <a:gs pos="0">
                      <a:srgbClr val="003366"/>
                    </a:gs>
                    <a:gs pos="100000">
                      <a:srgbClr val="00336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任务</a:t>
            </a:r>
            <a:r>
              <a:rPr lang="zh-CN" altLang="en-US" sz="3200" b="1" dirty="0" smtClean="0">
                <a:gradFill>
                  <a:gsLst>
                    <a:gs pos="0">
                      <a:srgbClr val="003366"/>
                    </a:gs>
                    <a:gs pos="100000">
                      <a:srgbClr val="00336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和</a:t>
            </a:r>
            <a:r>
              <a:rPr lang="zh-CN" altLang="en-US" sz="3200" b="1" dirty="0" smtClean="0">
                <a:gradFill>
                  <a:gsLst>
                    <a:gs pos="0">
                      <a:srgbClr val="003366"/>
                    </a:gs>
                    <a:gs pos="100000">
                      <a:srgbClr val="00336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要求</a:t>
            </a:r>
            <a:r>
              <a:rPr lang="en-US" altLang="zh-CN" sz="3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——</a:t>
            </a:r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我们如何做准备？</a:t>
            </a:r>
            <a:endParaRPr lang="zh-CN" altLang="zh-CN" sz="3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260032"/>
            <a:ext cx="1356324" cy="1106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50" dirty="0" smtClean="0">
                <a:ln w="11430"/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认证及其解读</a:t>
            </a:r>
            <a:endParaRPr lang="zh-CN" altLang="en-US" sz="3200" b="1" spc="50" dirty="0">
              <a:ln w="11430"/>
              <a:solidFill>
                <a:schemeClr val="bg1">
                  <a:lumMod val="7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3" name="Group 45"/>
          <p:cNvGrpSpPr>
            <a:grpSpLocks/>
          </p:cNvGrpSpPr>
          <p:nvPr/>
        </p:nvGrpSpPr>
        <p:grpSpPr bwMode="auto">
          <a:xfrm>
            <a:off x="936625" y="2595910"/>
            <a:ext cx="6983413" cy="2792413"/>
            <a:chOff x="1089" y="1061"/>
            <a:chExt cx="4399" cy="1759"/>
          </a:xfrm>
        </p:grpSpPr>
        <p:sp>
          <p:nvSpPr>
            <p:cNvPr id="4" name="椭圆 16"/>
            <p:cNvSpPr>
              <a:spLocks noChangeAspect="1" noChangeArrowheads="1"/>
            </p:cNvSpPr>
            <p:nvPr/>
          </p:nvSpPr>
          <p:spPr bwMode="auto">
            <a:xfrm>
              <a:off x="1089" y="2133"/>
              <a:ext cx="680" cy="679"/>
            </a:xfrm>
            <a:prstGeom prst="ellipse">
              <a:avLst/>
            </a:prstGeom>
            <a:gradFill rotWithShape="1">
              <a:gsLst>
                <a:gs pos="0">
                  <a:srgbClr val="A7DA71"/>
                </a:gs>
                <a:gs pos="100000">
                  <a:srgbClr val="6DAA2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en-US" altLang="zh-CN" sz="1600" b="1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  <a:p>
              <a:pPr algn="ctr"/>
              <a:r>
                <a:rPr lang="zh-CN" altLang="en-US" sz="1600" b="1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学校</a:t>
              </a:r>
            </a:p>
            <a:p>
              <a:pPr algn="ctr"/>
              <a:r>
                <a:rPr lang="zh-CN" altLang="en-US" sz="1600" b="1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申请</a:t>
              </a:r>
            </a:p>
          </p:txBody>
        </p:sp>
        <p:sp>
          <p:nvSpPr>
            <p:cNvPr id="5" name="椭圆 16"/>
            <p:cNvSpPr>
              <a:spLocks noChangeAspect="1" noChangeArrowheads="1"/>
            </p:cNvSpPr>
            <p:nvPr/>
          </p:nvSpPr>
          <p:spPr bwMode="auto">
            <a:xfrm>
              <a:off x="1972" y="1873"/>
              <a:ext cx="680" cy="679"/>
            </a:xfrm>
            <a:prstGeom prst="ellipse">
              <a:avLst/>
            </a:prstGeom>
            <a:gradFill rotWithShape="1">
              <a:gsLst>
                <a:gs pos="0">
                  <a:srgbClr val="A7DA71"/>
                </a:gs>
                <a:gs pos="100000">
                  <a:srgbClr val="6DAA2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en-US" altLang="zh-CN" sz="1600" b="1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  <a:p>
              <a:pPr algn="ctr"/>
              <a:r>
                <a:rPr lang="zh-CN" altLang="en-US" sz="1600" b="1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学校</a:t>
              </a:r>
            </a:p>
            <a:p>
              <a:pPr algn="ctr"/>
              <a:r>
                <a:rPr lang="zh-CN" altLang="en-US" sz="1600" b="1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自评</a:t>
              </a:r>
            </a:p>
          </p:txBody>
        </p:sp>
        <p:sp>
          <p:nvSpPr>
            <p:cNvPr id="6" name="椭圆 16"/>
            <p:cNvSpPr>
              <a:spLocks noChangeAspect="1" noChangeArrowheads="1"/>
            </p:cNvSpPr>
            <p:nvPr/>
          </p:nvSpPr>
          <p:spPr bwMode="auto">
            <a:xfrm>
              <a:off x="3877" y="1317"/>
              <a:ext cx="680" cy="679"/>
            </a:xfrm>
            <a:prstGeom prst="ellipse">
              <a:avLst/>
            </a:prstGeom>
            <a:gradFill rotWithShape="1">
              <a:gsLst>
                <a:gs pos="0">
                  <a:srgbClr val="A7DA71"/>
                </a:gs>
                <a:gs pos="100000">
                  <a:srgbClr val="6DAA2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en-US" altLang="zh-CN" sz="1600" b="1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</a:p>
            <a:p>
              <a:pPr algn="ctr"/>
              <a:r>
                <a:rPr lang="zh-CN" altLang="en-US" sz="1600" b="1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认证</a:t>
              </a:r>
            </a:p>
            <a:p>
              <a:pPr algn="ctr"/>
              <a:r>
                <a:rPr lang="zh-CN" altLang="en-US" sz="1600" b="1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报告</a:t>
              </a:r>
            </a:p>
          </p:txBody>
        </p:sp>
        <p:sp>
          <p:nvSpPr>
            <p:cNvPr id="7" name="椭圆 16"/>
            <p:cNvSpPr>
              <a:spLocks noChangeAspect="1" noChangeArrowheads="1"/>
            </p:cNvSpPr>
            <p:nvPr/>
          </p:nvSpPr>
          <p:spPr bwMode="auto">
            <a:xfrm>
              <a:off x="4763" y="1061"/>
              <a:ext cx="680" cy="679"/>
            </a:xfrm>
            <a:prstGeom prst="ellipse">
              <a:avLst/>
            </a:prstGeom>
            <a:gradFill rotWithShape="1">
              <a:gsLst>
                <a:gs pos="0">
                  <a:srgbClr val="A7DA71"/>
                </a:gs>
                <a:gs pos="100000">
                  <a:srgbClr val="6DAA2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en-US" altLang="zh-CN" sz="1600" b="1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</a:p>
            <a:p>
              <a:pPr algn="ctr"/>
              <a:r>
                <a:rPr lang="zh-CN" altLang="en-US" sz="1600" b="1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持续</a:t>
              </a:r>
            </a:p>
            <a:p>
              <a:pPr algn="ctr"/>
              <a:r>
                <a:rPr lang="zh-CN" altLang="en-US" sz="1600" b="1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整改</a:t>
              </a:r>
            </a:p>
          </p:txBody>
        </p:sp>
        <p:sp>
          <p:nvSpPr>
            <p:cNvPr id="8" name="椭圆 16"/>
            <p:cNvSpPr>
              <a:spLocks noChangeAspect="1" noChangeArrowheads="1"/>
            </p:cNvSpPr>
            <p:nvPr/>
          </p:nvSpPr>
          <p:spPr bwMode="auto">
            <a:xfrm>
              <a:off x="2925" y="1597"/>
              <a:ext cx="680" cy="679"/>
            </a:xfrm>
            <a:prstGeom prst="ellipse">
              <a:avLst/>
            </a:prstGeom>
            <a:gradFill rotWithShape="1">
              <a:gsLst>
                <a:gs pos="0">
                  <a:srgbClr val="A7DA71"/>
                </a:gs>
                <a:gs pos="100000">
                  <a:srgbClr val="6DAA2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en-US" altLang="zh-CN" sz="1600" b="1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</a:p>
            <a:p>
              <a:pPr algn="ctr"/>
              <a:r>
                <a:rPr lang="zh-CN" altLang="en-US" sz="1600" b="1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专家</a:t>
              </a:r>
            </a:p>
            <a:p>
              <a:pPr algn="ctr"/>
              <a:r>
                <a:rPr lang="zh-CN" altLang="en-US" sz="1600" b="1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考察</a:t>
              </a:r>
            </a:p>
          </p:txBody>
        </p:sp>
        <p:sp>
          <p:nvSpPr>
            <p:cNvPr id="9" name="Line 35"/>
            <p:cNvSpPr>
              <a:spLocks noChangeShapeType="1"/>
            </p:cNvSpPr>
            <p:nvPr/>
          </p:nvSpPr>
          <p:spPr bwMode="auto">
            <a:xfrm flipV="1">
              <a:off x="1451" y="1641"/>
              <a:ext cx="4037" cy="117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Group 46"/>
          <p:cNvGrpSpPr>
            <a:grpSpLocks/>
          </p:cNvGrpSpPr>
          <p:nvPr/>
        </p:nvGrpSpPr>
        <p:grpSpPr bwMode="auto">
          <a:xfrm>
            <a:off x="1511300" y="3675410"/>
            <a:ext cx="6932613" cy="2058988"/>
            <a:chOff x="1451" y="1741"/>
            <a:chExt cx="4367" cy="1297"/>
          </a:xfrm>
        </p:grpSpPr>
        <p:sp>
          <p:nvSpPr>
            <p:cNvPr id="11" name="Text Box 36"/>
            <p:cNvSpPr txBox="1">
              <a:spLocks noChangeArrowheads="1"/>
            </p:cNvSpPr>
            <p:nvPr/>
          </p:nvSpPr>
          <p:spPr bwMode="auto">
            <a:xfrm>
              <a:off x="1451" y="2826"/>
              <a:ext cx="681" cy="212"/>
            </a:xfrm>
            <a:prstGeom prst="rect">
              <a:avLst/>
            </a:prstGeom>
            <a:solidFill>
              <a:srgbClr val="3366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8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理解标准</a:t>
              </a:r>
            </a:p>
          </p:txBody>
        </p:sp>
        <p:sp>
          <p:nvSpPr>
            <p:cNvPr id="12" name="Text Box 37"/>
            <p:cNvSpPr txBox="1">
              <a:spLocks noChangeArrowheads="1"/>
            </p:cNvSpPr>
            <p:nvPr/>
          </p:nvSpPr>
          <p:spPr bwMode="auto">
            <a:xfrm>
              <a:off x="2396" y="2547"/>
              <a:ext cx="651" cy="212"/>
            </a:xfrm>
            <a:prstGeom prst="rect">
              <a:avLst/>
            </a:prstGeom>
            <a:solidFill>
              <a:srgbClr val="3366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8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实事求是</a:t>
              </a:r>
            </a:p>
          </p:txBody>
        </p:sp>
        <p:sp>
          <p:nvSpPr>
            <p:cNvPr id="13" name="Text Box 38"/>
            <p:cNvSpPr txBox="1">
              <a:spLocks noChangeArrowheads="1"/>
            </p:cNvSpPr>
            <p:nvPr/>
          </p:nvSpPr>
          <p:spPr bwMode="auto">
            <a:xfrm>
              <a:off x="3356" y="2267"/>
              <a:ext cx="424" cy="212"/>
            </a:xfrm>
            <a:prstGeom prst="rect">
              <a:avLst/>
            </a:prstGeom>
            <a:solidFill>
              <a:srgbClr val="3366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8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诚信</a:t>
              </a:r>
            </a:p>
          </p:txBody>
        </p:sp>
        <p:sp>
          <p:nvSpPr>
            <p:cNvPr id="14" name="Text Box 39"/>
            <p:cNvSpPr txBox="1">
              <a:spLocks noChangeArrowheads="1"/>
            </p:cNvSpPr>
            <p:nvPr/>
          </p:nvSpPr>
          <p:spPr bwMode="auto">
            <a:xfrm>
              <a:off x="4279" y="1999"/>
              <a:ext cx="710" cy="212"/>
            </a:xfrm>
            <a:prstGeom prst="rect">
              <a:avLst/>
            </a:prstGeom>
            <a:solidFill>
              <a:srgbClr val="3366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8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正确对待</a:t>
              </a:r>
            </a:p>
          </p:txBody>
        </p:sp>
        <p:sp>
          <p:nvSpPr>
            <p:cNvPr id="15" name="Text Box 40"/>
            <p:cNvSpPr txBox="1">
              <a:spLocks noChangeArrowheads="1"/>
            </p:cNvSpPr>
            <p:nvPr/>
          </p:nvSpPr>
          <p:spPr bwMode="auto">
            <a:xfrm>
              <a:off x="5164" y="1741"/>
              <a:ext cx="654" cy="212"/>
            </a:xfrm>
            <a:prstGeom prst="rect">
              <a:avLst/>
            </a:prstGeom>
            <a:solidFill>
              <a:srgbClr val="3366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8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不断改进</a:t>
              </a:r>
            </a:p>
          </p:txBody>
        </p:sp>
      </p:grpSp>
      <p:grpSp>
        <p:nvGrpSpPr>
          <p:cNvPr id="16" name="Group 51"/>
          <p:cNvGrpSpPr>
            <a:grpSpLocks/>
          </p:cNvGrpSpPr>
          <p:nvPr/>
        </p:nvGrpSpPr>
        <p:grpSpPr bwMode="auto">
          <a:xfrm>
            <a:off x="720725" y="1268760"/>
            <a:ext cx="7958138" cy="979488"/>
            <a:chOff x="454" y="272"/>
            <a:chExt cx="5013" cy="617"/>
          </a:xfrm>
        </p:grpSpPr>
        <p:sp>
          <p:nvSpPr>
            <p:cNvPr id="17" name="AutoShape 48"/>
            <p:cNvSpPr>
              <a:spLocks noChangeArrowheads="1"/>
            </p:cNvSpPr>
            <p:nvPr/>
          </p:nvSpPr>
          <p:spPr bwMode="auto">
            <a:xfrm>
              <a:off x="454" y="272"/>
              <a:ext cx="5013" cy="617"/>
            </a:xfrm>
            <a:prstGeom prst="rightArrow">
              <a:avLst>
                <a:gd name="adj1" fmla="val 50000"/>
                <a:gd name="adj2" fmla="val 203120"/>
              </a:avLst>
            </a:prstGeom>
            <a:solidFill>
              <a:schemeClr val="tx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ext Box 4"/>
            <p:cNvSpPr txBox="1">
              <a:spLocks noChangeArrowheads="1"/>
            </p:cNvSpPr>
            <p:nvPr/>
          </p:nvSpPr>
          <p:spPr bwMode="auto">
            <a:xfrm>
              <a:off x="578" y="441"/>
              <a:ext cx="3402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0" lang="zh-CN" altLang="en-US" sz="2000" b="1" dirty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</a:rPr>
                <a:t>前期准备、（中期）现场考察、后期整改</a:t>
              </a:r>
            </a:p>
          </p:txBody>
        </p:sp>
        <p:sp>
          <p:nvSpPr>
            <p:cNvPr id="19" name="Rectangle 50"/>
            <p:cNvSpPr>
              <a:spLocks noChangeArrowheads="1"/>
            </p:cNvSpPr>
            <p:nvPr/>
          </p:nvSpPr>
          <p:spPr bwMode="auto">
            <a:xfrm>
              <a:off x="4174" y="439"/>
              <a:ext cx="760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zh-CN" altLang="en-US" sz="20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专业认证</a:t>
              </a:r>
            </a:p>
          </p:txBody>
        </p:sp>
      </p:grpSp>
      <p:grpSp>
        <p:nvGrpSpPr>
          <p:cNvPr id="20" name="Group 56"/>
          <p:cNvGrpSpPr>
            <a:grpSpLocks/>
          </p:cNvGrpSpPr>
          <p:nvPr/>
        </p:nvGrpSpPr>
        <p:grpSpPr bwMode="auto">
          <a:xfrm>
            <a:off x="792163" y="2637185"/>
            <a:ext cx="7777162" cy="3168650"/>
            <a:chOff x="499" y="1134"/>
            <a:chExt cx="4899" cy="1996"/>
          </a:xfrm>
        </p:grpSpPr>
        <p:grpSp>
          <p:nvGrpSpPr>
            <p:cNvPr id="21" name="Group 54"/>
            <p:cNvGrpSpPr>
              <a:grpSpLocks/>
            </p:cNvGrpSpPr>
            <p:nvPr/>
          </p:nvGrpSpPr>
          <p:grpSpPr bwMode="auto">
            <a:xfrm>
              <a:off x="499" y="1134"/>
              <a:ext cx="1081" cy="686"/>
              <a:chOff x="499" y="1134"/>
              <a:chExt cx="1081" cy="686"/>
            </a:xfrm>
          </p:grpSpPr>
          <p:sp>
            <p:nvSpPr>
              <p:cNvPr id="25" name="File"/>
              <p:cNvSpPr>
                <a:spLocks noEditPoints="1" noChangeArrowheads="1"/>
              </p:cNvSpPr>
              <p:nvPr/>
            </p:nvSpPr>
            <p:spPr bwMode="auto">
              <a:xfrm>
                <a:off x="590" y="1134"/>
                <a:ext cx="907" cy="686"/>
              </a:xfrm>
              <a:custGeom>
                <a:avLst/>
                <a:gdLst>
                  <a:gd name="T0" fmla="*/ 461 w 21600"/>
                  <a:gd name="T1" fmla="*/ 103 h 21600"/>
                  <a:gd name="T2" fmla="*/ 0 w 21600"/>
                  <a:gd name="T3" fmla="*/ 343 h 21600"/>
                  <a:gd name="T4" fmla="*/ 454 w 21600"/>
                  <a:gd name="T5" fmla="*/ 686 h 21600"/>
                  <a:gd name="T6" fmla="*/ 907 w 21600"/>
                  <a:gd name="T7" fmla="*/ 343 h 21600"/>
                  <a:gd name="T8" fmla="*/ 0 w 21600"/>
                  <a:gd name="T9" fmla="*/ 686 h 21600"/>
                  <a:gd name="T10" fmla="*/ 907 w 21600"/>
                  <a:gd name="T11" fmla="*/ 686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1095 w 21600"/>
                  <a:gd name="T19" fmla="*/ 4629 h 21600"/>
                  <a:gd name="T20" fmla="*/ 20624 w 21600"/>
                  <a:gd name="T21" fmla="*/ 20278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19790" y="3240"/>
                    </a:moveTo>
                    <a:cubicBezTo>
                      <a:pt x="10981" y="3240"/>
                      <a:pt x="9171" y="3240"/>
                      <a:pt x="9050" y="3086"/>
                    </a:cubicBezTo>
                    <a:cubicBezTo>
                      <a:pt x="9050" y="2931"/>
                      <a:pt x="8930" y="2777"/>
                      <a:pt x="8930" y="2469"/>
                    </a:cubicBezTo>
                    <a:cubicBezTo>
                      <a:pt x="8930" y="2160"/>
                      <a:pt x="8809" y="1851"/>
                      <a:pt x="8688" y="1389"/>
                    </a:cubicBezTo>
                    <a:cubicBezTo>
                      <a:pt x="8568" y="1080"/>
                      <a:pt x="8326" y="771"/>
                      <a:pt x="8085" y="463"/>
                    </a:cubicBezTo>
                    <a:cubicBezTo>
                      <a:pt x="7723" y="154"/>
                      <a:pt x="7361" y="0"/>
                      <a:pt x="7361" y="0"/>
                    </a:cubicBezTo>
                    <a:cubicBezTo>
                      <a:pt x="7361" y="0"/>
                      <a:pt x="2293" y="0"/>
                      <a:pt x="2051" y="154"/>
                    </a:cubicBezTo>
                    <a:cubicBezTo>
                      <a:pt x="1689" y="309"/>
                      <a:pt x="1448" y="463"/>
                      <a:pt x="1327" y="771"/>
                    </a:cubicBezTo>
                    <a:cubicBezTo>
                      <a:pt x="1207" y="1080"/>
                      <a:pt x="1086" y="1389"/>
                      <a:pt x="965" y="1697"/>
                    </a:cubicBezTo>
                    <a:cubicBezTo>
                      <a:pt x="845" y="2160"/>
                      <a:pt x="724" y="2314"/>
                      <a:pt x="724" y="2469"/>
                    </a:cubicBezTo>
                    <a:cubicBezTo>
                      <a:pt x="603" y="2623"/>
                      <a:pt x="603" y="2777"/>
                      <a:pt x="483" y="2931"/>
                    </a:cubicBezTo>
                    <a:cubicBezTo>
                      <a:pt x="483" y="3086"/>
                      <a:pt x="362" y="3240"/>
                      <a:pt x="241" y="3240"/>
                    </a:cubicBezTo>
                    <a:lnTo>
                      <a:pt x="0" y="3394"/>
                    </a:lnTo>
                    <a:lnTo>
                      <a:pt x="0" y="3703"/>
                    </a:lnTo>
                    <a:lnTo>
                      <a:pt x="0" y="10800"/>
                    </a:lnTo>
                    <a:lnTo>
                      <a:pt x="0" y="21600"/>
                    </a:lnTo>
                    <a:lnTo>
                      <a:pt x="10981" y="21600"/>
                    </a:lnTo>
                    <a:lnTo>
                      <a:pt x="21600" y="21600"/>
                    </a:lnTo>
                    <a:lnTo>
                      <a:pt x="21600" y="10800"/>
                    </a:lnTo>
                    <a:lnTo>
                      <a:pt x="21600" y="5246"/>
                    </a:lnTo>
                    <a:lnTo>
                      <a:pt x="21600" y="4783"/>
                    </a:lnTo>
                    <a:cubicBezTo>
                      <a:pt x="21479" y="4320"/>
                      <a:pt x="21359" y="4011"/>
                      <a:pt x="21117" y="3703"/>
                    </a:cubicBezTo>
                    <a:cubicBezTo>
                      <a:pt x="20876" y="3549"/>
                      <a:pt x="20514" y="3394"/>
                      <a:pt x="20152" y="3240"/>
                    </a:cubicBezTo>
                    <a:lnTo>
                      <a:pt x="19790" y="3240"/>
                    </a:lnTo>
                    <a:close/>
                  </a:path>
                </a:pathLst>
              </a:custGeom>
              <a:solidFill>
                <a:srgbClr val="A0C0A4"/>
              </a:solidFill>
              <a:ln w="9525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Rectangle 44"/>
              <p:cNvSpPr>
                <a:spLocks noChangeArrowheads="1"/>
              </p:cNvSpPr>
              <p:nvPr/>
            </p:nvSpPr>
            <p:spPr bwMode="auto">
              <a:xfrm>
                <a:off x="499" y="1406"/>
                <a:ext cx="1081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zh-CN" altLang="en-US" sz="2000" b="1"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开放的心态</a:t>
                </a:r>
              </a:p>
            </p:txBody>
          </p:sp>
        </p:grpSp>
        <p:grpSp>
          <p:nvGrpSpPr>
            <p:cNvPr id="22" name="Group 55"/>
            <p:cNvGrpSpPr>
              <a:grpSpLocks/>
            </p:cNvGrpSpPr>
            <p:nvPr/>
          </p:nvGrpSpPr>
          <p:grpSpPr bwMode="auto">
            <a:xfrm>
              <a:off x="4128" y="2444"/>
              <a:ext cx="1270" cy="686"/>
              <a:chOff x="4128" y="2444"/>
              <a:chExt cx="1270" cy="686"/>
            </a:xfrm>
          </p:grpSpPr>
          <p:sp>
            <p:nvSpPr>
              <p:cNvPr id="23" name="File"/>
              <p:cNvSpPr>
                <a:spLocks noEditPoints="1" noChangeArrowheads="1"/>
              </p:cNvSpPr>
              <p:nvPr/>
            </p:nvSpPr>
            <p:spPr bwMode="auto">
              <a:xfrm>
                <a:off x="4309" y="2444"/>
                <a:ext cx="907" cy="686"/>
              </a:xfrm>
              <a:custGeom>
                <a:avLst/>
                <a:gdLst>
                  <a:gd name="T0" fmla="*/ 461 w 21600"/>
                  <a:gd name="T1" fmla="*/ 103 h 21600"/>
                  <a:gd name="T2" fmla="*/ 0 w 21600"/>
                  <a:gd name="T3" fmla="*/ 343 h 21600"/>
                  <a:gd name="T4" fmla="*/ 454 w 21600"/>
                  <a:gd name="T5" fmla="*/ 686 h 21600"/>
                  <a:gd name="T6" fmla="*/ 907 w 21600"/>
                  <a:gd name="T7" fmla="*/ 343 h 21600"/>
                  <a:gd name="T8" fmla="*/ 0 w 21600"/>
                  <a:gd name="T9" fmla="*/ 686 h 21600"/>
                  <a:gd name="T10" fmla="*/ 907 w 21600"/>
                  <a:gd name="T11" fmla="*/ 686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1095 w 21600"/>
                  <a:gd name="T19" fmla="*/ 4629 h 21600"/>
                  <a:gd name="T20" fmla="*/ 20624 w 21600"/>
                  <a:gd name="T21" fmla="*/ 20278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19790" y="3240"/>
                    </a:moveTo>
                    <a:cubicBezTo>
                      <a:pt x="10981" y="3240"/>
                      <a:pt x="9171" y="3240"/>
                      <a:pt x="9050" y="3086"/>
                    </a:cubicBezTo>
                    <a:cubicBezTo>
                      <a:pt x="9050" y="2931"/>
                      <a:pt x="8930" y="2777"/>
                      <a:pt x="8930" y="2469"/>
                    </a:cubicBezTo>
                    <a:cubicBezTo>
                      <a:pt x="8930" y="2160"/>
                      <a:pt x="8809" y="1851"/>
                      <a:pt x="8688" y="1389"/>
                    </a:cubicBezTo>
                    <a:cubicBezTo>
                      <a:pt x="8568" y="1080"/>
                      <a:pt x="8326" y="771"/>
                      <a:pt x="8085" y="463"/>
                    </a:cubicBezTo>
                    <a:cubicBezTo>
                      <a:pt x="7723" y="154"/>
                      <a:pt x="7361" y="0"/>
                      <a:pt x="7361" y="0"/>
                    </a:cubicBezTo>
                    <a:cubicBezTo>
                      <a:pt x="7361" y="0"/>
                      <a:pt x="2293" y="0"/>
                      <a:pt x="2051" y="154"/>
                    </a:cubicBezTo>
                    <a:cubicBezTo>
                      <a:pt x="1689" y="309"/>
                      <a:pt x="1448" y="463"/>
                      <a:pt x="1327" y="771"/>
                    </a:cubicBezTo>
                    <a:cubicBezTo>
                      <a:pt x="1207" y="1080"/>
                      <a:pt x="1086" y="1389"/>
                      <a:pt x="965" y="1697"/>
                    </a:cubicBezTo>
                    <a:cubicBezTo>
                      <a:pt x="845" y="2160"/>
                      <a:pt x="724" y="2314"/>
                      <a:pt x="724" y="2469"/>
                    </a:cubicBezTo>
                    <a:cubicBezTo>
                      <a:pt x="603" y="2623"/>
                      <a:pt x="603" y="2777"/>
                      <a:pt x="483" y="2931"/>
                    </a:cubicBezTo>
                    <a:cubicBezTo>
                      <a:pt x="483" y="3086"/>
                      <a:pt x="362" y="3240"/>
                      <a:pt x="241" y="3240"/>
                    </a:cubicBezTo>
                    <a:lnTo>
                      <a:pt x="0" y="3394"/>
                    </a:lnTo>
                    <a:lnTo>
                      <a:pt x="0" y="3703"/>
                    </a:lnTo>
                    <a:lnTo>
                      <a:pt x="0" y="10800"/>
                    </a:lnTo>
                    <a:lnTo>
                      <a:pt x="0" y="21600"/>
                    </a:lnTo>
                    <a:lnTo>
                      <a:pt x="10981" y="21600"/>
                    </a:lnTo>
                    <a:lnTo>
                      <a:pt x="21600" y="21600"/>
                    </a:lnTo>
                    <a:lnTo>
                      <a:pt x="21600" y="10800"/>
                    </a:lnTo>
                    <a:lnTo>
                      <a:pt x="21600" y="5246"/>
                    </a:lnTo>
                    <a:lnTo>
                      <a:pt x="21600" y="4783"/>
                    </a:lnTo>
                    <a:cubicBezTo>
                      <a:pt x="21479" y="4320"/>
                      <a:pt x="21359" y="4011"/>
                      <a:pt x="21117" y="3703"/>
                    </a:cubicBezTo>
                    <a:cubicBezTo>
                      <a:pt x="20876" y="3549"/>
                      <a:pt x="20514" y="3394"/>
                      <a:pt x="20152" y="3240"/>
                    </a:cubicBezTo>
                    <a:lnTo>
                      <a:pt x="19790" y="3240"/>
                    </a:lnTo>
                    <a:close/>
                  </a:path>
                </a:pathLst>
              </a:custGeom>
              <a:solidFill>
                <a:srgbClr val="CCFF99"/>
              </a:solidFill>
              <a:ln w="9525" algn="ctr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Text Box 43"/>
              <p:cNvSpPr txBox="1">
                <a:spLocks noChangeArrowheads="1"/>
              </p:cNvSpPr>
              <p:nvPr/>
            </p:nvSpPr>
            <p:spPr bwMode="auto">
              <a:xfrm>
                <a:off x="4128" y="2693"/>
                <a:ext cx="1270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zh-CN" altLang="en-US" sz="2000" b="1"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正确的认识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16775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50" dirty="0" smtClean="0">
                <a:ln w="11430"/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认证及其解读</a:t>
            </a:r>
            <a:endParaRPr lang="zh-CN" altLang="en-US" sz="3200" b="1" spc="50" dirty="0">
              <a:ln w="11430"/>
              <a:solidFill>
                <a:schemeClr val="bg1">
                  <a:lumMod val="7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" name="Rectangle 2"/>
          <p:cNvSpPr>
            <a:spLocks/>
          </p:cNvSpPr>
          <p:nvPr/>
        </p:nvSpPr>
        <p:spPr bwMode="auto">
          <a:xfrm>
            <a:off x="649288" y="1411833"/>
            <a:ext cx="62642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defRPr/>
            </a:pPr>
            <a:r>
              <a:rPr lang="zh-CN" altLang="en-US" sz="24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实地考察阶段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以汕头大学认证为例</a:t>
            </a:r>
          </a:p>
        </p:txBody>
      </p:sp>
      <p:sp>
        <p:nvSpPr>
          <p:cNvPr id="4" name="Rectangle 3"/>
          <p:cNvSpPr>
            <a:spLocks/>
          </p:cNvSpPr>
          <p:nvPr/>
        </p:nvSpPr>
        <p:spPr bwMode="auto">
          <a:xfrm>
            <a:off x="863600" y="2277021"/>
            <a:ext cx="7777163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spcBef>
                <a:spcPct val="40000"/>
              </a:spcBef>
              <a:buClr>
                <a:schemeClr val="accent1"/>
              </a:buClr>
              <a:buSzPct val="85000"/>
              <a:buFont typeface="Wingdings" pitchFamily="2" charset="2"/>
              <a:buChar char="Ø"/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考察形式：</a:t>
            </a:r>
            <a:r>
              <a:rPr lang="zh-CN" altLang="en-US" sz="2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听、谈、访、察</a:t>
            </a:r>
          </a:p>
          <a:p>
            <a:pPr>
              <a:lnSpc>
                <a:spcPct val="80000"/>
              </a:lnSpc>
              <a:spcBef>
                <a:spcPct val="40000"/>
              </a:spcBef>
              <a:buClr>
                <a:schemeClr val="accent1"/>
              </a:buClr>
              <a:buSzPct val="85000"/>
              <a:buFont typeface="Wingdings" pitchFamily="2" charset="2"/>
              <a:buChar char="Ø"/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意见反馈</a:t>
            </a:r>
          </a:p>
          <a:p>
            <a:pPr>
              <a:lnSpc>
                <a:spcPct val="80000"/>
              </a:lnSpc>
              <a:spcBef>
                <a:spcPct val="40000"/>
              </a:spcBef>
              <a:buClr>
                <a:srgbClr val="FF0000"/>
              </a:buClr>
              <a:buSzPct val="120000"/>
            </a:pPr>
            <a:endParaRPr lang="zh-CN" altLang="en-US" sz="2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听</a:t>
            </a:r>
          </a:p>
          <a:p>
            <a:pPr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Ø"/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临床医学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专业认证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报告                             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</a:t>
            </a:r>
          </a:p>
          <a:p>
            <a:pPr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医学教育目标、宗旨，已取得成效，课程整合与教学方式改革，学生评价与质量保障，存在问题与整改</a:t>
            </a:r>
          </a:p>
          <a:p>
            <a:pPr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Ø"/>
            </a:pP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科研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工作（科研对教学的影响）报告     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</a:t>
            </a:r>
          </a:p>
        </p:txBody>
      </p:sp>
    </p:spTree>
    <p:extLst>
      <p:ext uri="{BB962C8B-B14F-4D97-AF65-F5344CB8AC3E}">
        <p14:creationId xmlns:p14="http://schemas.microsoft.com/office/powerpoint/2010/main" val="251677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50" dirty="0" smtClean="0">
                <a:ln w="11430"/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认证及其解读</a:t>
            </a:r>
            <a:endParaRPr lang="zh-CN" altLang="en-US" sz="3200" b="1" spc="50" dirty="0">
              <a:ln w="11430"/>
              <a:solidFill>
                <a:schemeClr val="bg1">
                  <a:lumMod val="7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296988" y="2216373"/>
            <a:ext cx="6624637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5000"/>
              </a:spcBef>
              <a:buClr>
                <a:schemeClr val="accent1"/>
              </a:buClr>
              <a:buSzPct val="85000"/>
              <a:buFont typeface="Wingdings" pitchFamily="2" charset="2"/>
              <a:buChar char="Ø"/>
            </a:pPr>
            <a:r>
              <a:rPr kumimoji="0"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病理学（疾病机制模块）                        </a:t>
            </a:r>
            <a:r>
              <a:rPr kumimoji="0" lang="zh-CN" altLang="en-US" sz="2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kumimoji="0" lang="en-US" altLang="zh-CN" sz="2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kumimoji="0"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</a:p>
          <a:p>
            <a:pPr>
              <a:spcBef>
                <a:spcPct val="25000"/>
              </a:spcBef>
              <a:buClr>
                <a:schemeClr val="accent1"/>
              </a:buClr>
              <a:buSzPct val="85000"/>
              <a:buFont typeface="Wingdings" pitchFamily="2" charset="2"/>
              <a:buChar char="Ø"/>
            </a:pPr>
            <a:r>
              <a:rPr kumimoji="0"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微生物与免疫学（感染与免疫模块）           </a:t>
            </a:r>
            <a:r>
              <a:rPr kumimoji="0"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kumimoji="0"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</a:p>
          <a:p>
            <a:pPr>
              <a:spcBef>
                <a:spcPct val="25000"/>
              </a:spcBef>
              <a:buClr>
                <a:schemeClr val="accent1"/>
              </a:buClr>
              <a:buSzPct val="85000"/>
              <a:buFont typeface="Wingdings" pitchFamily="2" charset="2"/>
              <a:buChar char="Ø"/>
            </a:pPr>
            <a:r>
              <a:rPr kumimoji="0"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细胞生物学（生殖、性、发育和生长）      </a:t>
            </a:r>
            <a:r>
              <a:rPr kumimoji="0" lang="zh-CN" altLang="en-US" sz="2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0"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kumimoji="0"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</a:p>
          <a:p>
            <a:pPr>
              <a:spcBef>
                <a:spcPct val="25000"/>
              </a:spcBef>
              <a:buClr>
                <a:schemeClr val="accent1"/>
              </a:buClr>
              <a:buSzPct val="85000"/>
              <a:buFont typeface="Wingdings" pitchFamily="2" charset="2"/>
              <a:buChar char="Ø"/>
            </a:pPr>
            <a:r>
              <a:rPr kumimoji="0"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生化与分子生物学（基础学习模块）           </a:t>
            </a:r>
            <a:r>
              <a:rPr kumimoji="0"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kumimoji="0"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</a:p>
          <a:p>
            <a:pPr>
              <a:spcBef>
                <a:spcPct val="25000"/>
              </a:spcBef>
              <a:buClr>
                <a:schemeClr val="accent1"/>
              </a:buClr>
              <a:buSzPct val="85000"/>
              <a:buFont typeface="Wingdings" pitchFamily="2" charset="2"/>
              <a:buChar char="Ø"/>
            </a:pPr>
            <a:r>
              <a:rPr kumimoji="0"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公共卫生学系                                           </a:t>
            </a:r>
            <a:r>
              <a:rPr kumimoji="0" lang="zh-CN" altLang="en-US" sz="2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kumimoji="0"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kumimoji="0" lang="zh-CN" altLang="en-US" sz="2000" b="1" dirty="0">
                <a:solidFill>
                  <a:srgbClr val="00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endParaRPr kumimoji="0" lang="zh-CN" altLang="en-US" sz="2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云形标注 3"/>
          <p:cNvSpPr>
            <a:spLocks noChangeArrowheads="1"/>
          </p:cNvSpPr>
          <p:nvPr/>
        </p:nvSpPr>
        <p:spPr bwMode="auto">
          <a:xfrm>
            <a:off x="4681538" y="4303936"/>
            <a:ext cx="2143125" cy="1357312"/>
          </a:xfrm>
          <a:prstGeom prst="cloudCallout">
            <a:avLst>
              <a:gd name="adj1" fmla="val -32889"/>
              <a:gd name="adj2" fmla="val -73625"/>
            </a:avLst>
          </a:prstGeom>
          <a:solidFill>
            <a:schemeClr val="accent2"/>
          </a:solidFill>
          <a:ln w="38100" algn="ctr">
            <a:solidFill>
              <a:schemeClr val="bg1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kumimoji="0"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如实回答</a:t>
            </a:r>
          </a:p>
          <a:p>
            <a:pPr>
              <a:lnSpc>
                <a:spcPct val="110000"/>
              </a:lnSpc>
              <a:defRPr/>
            </a:pPr>
            <a:r>
              <a:rPr kumimoji="0"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专家</a:t>
            </a:r>
            <a:r>
              <a:rPr kumimoji="0"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</a:p>
          <a:p>
            <a:pPr>
              <a:lnSpc>
                <a:spcPct val="110000"/>
              </a:lnSpc>
              <a:defRPr/>
            </a:pPr>
            <a:endParaRPr kumimoji="0" lang="zh-CN" altLang="en-US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8"/>
          <p:cNvSpPr>
            <a:spLocks noChangeArrowheads="1"/>
          </p:cNvSpPr>
          <p:nvPr/>
        </p:nvSpPr>
        <p:spPr bwMode="auto">
          <a:xfrm>
            <a:off x="863600" y="1568673"/>
            <a:ext cx="80021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zh-CN" altLang="en-US" sz="2400" b="1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访谈</a:t>
            </a:r>
          </a:p>
        </p:txBody>
      </p:sp>
    </p:spTree>
    <p:extLst>
      <p:ext uri="{BB962C8B-B14F-4D97-AF65-F5344CB8AC3E}">
        <p14:creationId xmlns:p14="http://schemas.microsoft.com/office/powerpoint/2010/main" val="127113433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50" dirty="0" smtClean="0">
                <a:ln w="11430"/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认证及其解读</a:t>
            </a:r>
            <a:endParaRPr lang="zh-CN" altLang="en-US" sz="3200" b="1" spc="50" dirty="0">
              <a:ln w="11430"/>
              <a:solidFill>
                <a:schemeClr val="bg1">
                  <a:lumMod val="7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1800224" y="2003276"/>
            <a:ext cx="6444183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Clr>
                <a:schemeClr val="accent1"/>
              </a:buClr>
              <a:buSzPct val="85000"/>
              <a:buFont typeface="Wingdings" pitchFamily="2" charset="2"/>
              <a:buChar char="Ø"/>
            </a:pPr>
            <a:r>
              <a:rPr kumimoji="0" lang="zh-CN" altLang="en-US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至诚书院（学生宿舍）</a:t>
            </a:r>
          </a:p>
          <a:p>
            <a:pPr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Ø"/>
            </a:pPr>
            <a:r>
              <a:rPr kumimoji="0" lang="zh-CN" altLang="en-US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图书馆（校本部、医学院）</a:t>
            </a:r>
          </a:p>
          <a:p>
            <a:pPr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Ø"/>
            </a:pPr>
            <a:r>
              <a:rPr kumimoji="0" lang="zh-CN" altLang="en-US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科研平台（病理研究室、神经生物学研究室）</a:t>
            </a:r>
          </a:p>
          <a:p>
            <a:pPr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Ø"/>
            </a:pPr>
            <a:r>
              <a:rPr kumimoji="0" lang="zh-CN" altLang="en-US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机能学实验室</a:t>
            </a:r>
          </a:p>
          <a:p>
            <a:pPr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Ø"/>
            </a:pPr>
            <a:r>
              <a:rPr kumimoji="0" lang="zh-CN" altLang="en-US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临床技能中心</a:t>
            </a:r>
          </a:p>
          <a:p>
            <a:pPr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Ø"/>
            </a:pPr>
            <a:r>
              <a:rPr kumimoji="0" lang="zh-CN" altLang="en-US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第一附属医院（宁养院）</a:t>
            </a:r>
          </a:p>
          <a:p>
            <a:pPr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Ø"/>
            </a:pPr>
            <a:r>
              <a:rPr kumimoji="0" lang="zh-CN" altLang="en-US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第二附属医院（社区医学部）</a:t>
            </a:r>
          </a:p>
        </p:txBody>
      </p:sp>
      <p:sp>
        <p:nvSpPr>
          <p:cNvPr id="4" name="Rectangle 16"/>
          <p:cNvSpPr>
            <a:spLocks noChangeArrowheads="1"/>
          </p:cNvSpPr>
          <p:nvPr/>
        </p:nvSpPr>
        <p:spPr bwMode="auto">
          <a:xfrm>
            <a:off x="863600" y="1412726"/>
            <a:ext cx="108255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0" lang="zh-CN" altLang="en-US" sz="2400" b="1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察看</a:t>
            </a:r>
          </a:p>
        </p:txBody>
      </p:sp>
    </p:spTree>
    <p:extLst>
      <p:ext uri="{BB962C8B-B14F-4D97-AF65-F5344CB8AC3E}">
        <p14:creationId xmlns:p14="http://schemas.microsoft.com/office/powerpoint/2010/main" val="25043597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50" dirty="0" smtClean="0">
                <a:ln w="11430"/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认证及其解读</a:t>
            </a:r>
            <a:endParaRPr lang="zh-CN" altLang="en-US" sz="3200" b="1" spc="50" dirty="0">
              <a:ln w="11430"/>
              <a:solidFill>
                <a:schemeClr val="bg1">
                  <a:lumMod val="7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971600" y="2211040"/>
            <a:ext cx="7127875" cy="337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buClr>
                <a:schemeClr val="accent1"/>
              </a:buClr>
              <a:buSzPct val="85000"/>
              <a:buFont typeface="Wingdings" pitchFamily="2" charset="2"/>
              <a:buChar char="Ø"/>
            </a:pPr>
            <a:r>
              <a:rPr kumimoji="0"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教学委员会、新教学模式专家指导委员会     </a:t>
            </a:r>
            <a:r>
              <a:rPr kumimoji="0" lang="zh-CN" altLang="en-US" sz="2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kumimoji="0"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120</a:t>
            </a:r>
            <a:r>
              <a:rPr kumimoji="0"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</a:t>
            </a:r>
          </a:p>
          <a:p>
            <a:pPr>
              <a:lnSpc>
                <a:spcPct val="130000"/>
              </a:lnSpc>
              <a:spcBef>
                <a:spcPct val="5000"/>
              </a:spcBef>
              <a:buClr>
                <a:schemeClr val="accent1"/>
              </a:buClr>
              <a:buSzPct val="85000"/>
              <a:buFont typeface="Wingdings" pitchFamily="2" charset="2"/>
              <a:buChar char="Ø"/>
            </a:pPr>
            <a:r>
              <a:rPr kumimoji="0"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教学管理人员                                                        </a:t>
            </a:r>
            <a:r>
              <a:rPr kumimoji="0"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kumimoji="0"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</a:t>
            </a:r>
          </a:p>
          <a:p>
            <a:pPr>
              <a:lnSpc>
                <a:spcPct val="130000"/>
              </a:lnSpc>
              <a:spcBef>
                <a:spcPct val="5000"/>
              </a:spcBef>
              <a:buClr>
                <a:schemeClr val="accent1"/>
              </a:buClr>
              <a:buSzPct val="85000"/>
              <a:buFont typeface="Wingdings" pitchFamily="2" charset="2"/>
              <a:buChar char="Ø"/>
            </a:pPr>
            <a:r>
              <a:rPr kumimoji="0"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基础教师代表                                                        </a:t>
            </a:r>
            <a:r>
              <a:rPr kumimoji="0"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kumimoji="0"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</a:t>
            </a:r>
          </a:p>
          <a:p>
            <a:pPr>
              <a:lnSpc>
                <a:spcPct val="130000"/>
              </a:lnSpc>
              <a:spcBef>
                <a:spcPct val="5000"/>
              </a:spcBef>
              <a:buClr>
                <a:schemeClr val="accent1"/>
              </a:buClr>
              <a:buSzPct val="85000"/>
              <a:buFont typeface="Wingdings" pitchFamily="2" charset="2"/>
              <a:buChar char="Ø"/>
            </a:pPr>
            <a:r>
              <a:rPr kumimoji="0"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临床教师代表                                                        </a:t>
            </a:r>
            <a:r>
              <a:rPr kumimoji="0"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kumimoji="0"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</a:t>
            </a:r>
          </a:p>
          <a:p>
            <a:pPr>
              <a:lnSpc>
                <a:spcPct val="130000"/>
              </a:lnSpc>
              <a:spcBef>
                <a:spcPct val="5000"/>
              </a:spcBef>
              <a:buClr>
                <a:schemeClr val="accent1"/>
              </a:buClr>
              <a:buSzPct val="85000"/>
              <a:buFont typeface="Wingdings" pitchFamily="2" charset="2"/>
              <a:buChar char="Ø"/>
            </a:pPr>
            <a:r>
              <a:rPr kumimoji="0"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低年级学生代表                                                    </a:t>
            </a:r>
            <a:r>
              <a:rPr kumimoji="0"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kumimoji="0"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</a:t>
            </a:r>
          </a:p>
          <a:p>
            <a:pPr>
              <a:lnSpc>
                <a:spcPct val="130000"/>
              </a:lnSpc>
              <a:spcBef>
                <a:spcPct val="5000"/>
              </a:spcBef>
              <a:buClr>
                <a:schemeClr val="accent1"/>
              </a:buClr>
              <a:buSzPct val="85000"/>
              <a:buFont typeface="Wingdings" pitchFamily="2" charset="2"/>
              <a:buChar char="Ø"/>
            </a:pPr>
            <a:r>
              <a:rPr kumimoji="0"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高年级学生代表                                                    </a:t>
            </a:r>
            <a:r>
              <a:rPr kumimoji="0"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kumimoji="0"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</a:t>
            </a:r>
          </a:p>
          <a:p>
            <a:pPr>
              <a:lnSpc>
                <a:spcPct val="130000"/>
              </a:lnSpc>
              <a:spcBef>
                <a:spcPct val="5000"/>
              </a:spcBef>
              <a:buClr>
                <a:schemeClr val="accent1"/>
              </a:buClr>
              <a:buSzPct val="85000"/>
              <a:buFont typeface="Wingdings" pitchFamily="2" charset="2"/>
              <a:buChar char="Ø"/>
            </a:pPr>
            <a:r>
              <a:rPr kumimoji="0"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学生管理、服务部门                                            </a:t>
            </a:r>
            <a:r>
              <a:rPr kumimoji="0"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kumimoji="0"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</a:t>
            </a:r>
          </a:p>
          <a:p>
            <a:pPr>
              <a:lnSpc>
                <a:spcPct val="130000"/>
              </a:lnSpc>
              <a:spcBef>
                <a:spcPct val="5000"/>
              </a:spcBef>
              <a:buClr>
                <a:schemeClr val="accent1"/>
              </a:buClr>
              <a:buSzPct val="85000"/>
              <a:buFont typeface="Wingdings" pitchFamily="2" charset="2"/>
              <a:buChar char="Ø"/>
            </a:pPr>
            <a:r>
              <a:rPr kumimoji="0"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教育卫生部门、用人单位                                    </a:t>
            </a:r>
            <a:r>
              <a:rPr kumimoji="0"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kumimoji="0"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</a:t>
            </a:r>
          </a:p>
        </p:txBody>
      </p:sp>
      <p:sp>
        <p:nvSpPr>
          <p:cNvPr id="4" name="Rectangle 16"/>
          <p:cNvSpPr>
            <a:spLocks noChangeArrowheads="1"/>
          </p:cNvSpPr>
          <p:nvPr/>
        </p:nvSpPr>
        <p:spPr bwMode="auto">
          <a:xfrm>
            <a:off x="611560" y="1484784"/>
            <a:ext cx="306205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zh-CN" altLang="en-US" sz="2400" b="1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座谈：</a:t>
            </a:r>
            <a:r>
              <a:rPr kumimoji="0"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召开了</a:t>
            </a:r>
            <a:r>
              <a:rPr kumimoji="0"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kumimoji="0"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个座谈会</a:t>
            </a:r>
          </a:p>
        </p:txBody>
      </p:sp>
    </p:spTree>
    <p:extLst>
      <p:ext uri="{BB962C8B-B14F-4D97-AF65-F5344CB8AC3E}">
        <p14:creationId xmlns:p14="http://schemas.microsoft.com/office/powerpoint/2010/main" val="25043597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50" dirty="0" smtClean="0">
                <a:ln w="11430"/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认证及其解读</a:t>
            </a:r>
            <a:endParaRPr lang="zh-CN" altLang="en-US" sz="3200" b="1" spc="50" dirty="0">
              <a:ln w="11430"/>
              <a:solidFill>
                <a:schemeClr val="bg1">
                  <a:lumMod val="7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720725" y="1571863"/>
            <a:ext cx="2449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观摩教学活动：</a:t>
            </a:r>
          </a:p>
        </p:txBody>
      </p:sp>
      <p:pic>
        <p:nvPicPr>
          <p:cNvPr id="4" name="图片 3" descr="儿科小组讨论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5948" y="3627704"/>
            <a:ext cx="3355082" cy="181752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图片 4" descr="心血管ＰＢＬ教学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9678" y="2087125"/>
            <a:ext cx="3366564" cy="187357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065713" y="4548425"/>
            <a:ext cx="32146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>
              <a:buClr>
                <a:srgbClr val="006600"/>
              </a:buClr>
              <a:buSzPct val="100000"/>
            </a:pPr>
            <a:r>
              <a:rPr kumimoji="0"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第一附属医院：</a:t>
            </a:r>
            <a:endParaRPr kumimoji="0"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buClr>
                <a:srgbClr val="006600"/>
              </a:buClr>
              <a:buSzPct val="100000"/>
            </a:pPr>
            <a:r>
              <a:rPr kumimoji="0"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PBL</a:t>
            </a:r>
            <a:r>
              <a:rPr kumimoji="0"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教学（</a:t>
            </a:r>
            <a:r>
              <a:rPr kumimoji="0"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kumimoji="0"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分钟）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249363" y="2406888"/>
            <a:ext cx="32146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>
              <a:buClr>
                <a:srgbClr val="006600"/>
              </a:buClr>
              <a:buSzPct val="100000"/>
            </a:pPr>
            <a:r>
              <a:rPr kumimoji="0"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第二附属医院：</a:t>
            </a:r>
            <a:endParaRPr kumimoji="0"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buClr>
                <a:srgbClr val="006600"/>
              </a:buClr>
              <a:buSzPct val="100000"/>
            </a:pPr>
            <a:r>
              <a:rPr kumimoji="0"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小组讨论（</a:t>
            </a:r>
            <a:r>
              <a:rPr kumimoji="0"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kumimoji="0"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分钟）</a:t>
            </a:r>
          </a:p>
        </p:txBody>
      </p:sp>
      <p:sp>
        <p:nvSpPr>
          <p:cNvPr id="8" name="下箭头 7"/>
          <p:cNvSpPr/>
          <p:nvPr/>
        </p:nvSpPr>
        <p:spPr bwMode="auto">
          <a:xfrm>
            <a:off x="2640013" y="3124438"/>
            <a:ext cx="357187" cy="428625"/>
          </a:xfrm>
          <a:prstGeom prst="down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kumimoji="0" lang="zh-CN" altLang="en-US" sz="20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上箭头 8"/>
          <p:cNvSpPr/>
          <p:nvPr/>
        </p:nvSpPr>
        <p:spPr bwMode="auto">
          <a:xfrm>
            <a:off x="6335713" y="4116625"/>
            <a:ext cx="357187" cy="428625"/>
          </a:xfrm>
          <a:prstGeom prst="up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kumimoji="0" lang="zh-CN" altLang="en-US" sz="20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43597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50" dirty="0" smtClean="0">
                <a:ln w="11430"/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认证及其解读</a:t>
            </a:r>
            <a:endParaRPr lang="zh-CN" altLang="en-US" sz="3200" b="1" spc="50" dirty="0">
              <a:ln w="11430"/>
              <a:solidFill>
                <a:schemeClr val="bg1">
                  <a:lumMod val="7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" name="Rectangle 2"/>
          <p:cNvSpPr>
            <a:spLocks/>
          </p:cNvSpPr>
          <p:nvPr/>
        </p:nvSpPr>
        <p:spPr bwMode="auto">
          <a:xfrm>
            <a:off x="1008063" y="2061244"/>
            <a:ext cx="74898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66700" indent="-266700">
              <a:lnSpc>
                <a:spcPct val="150000"/>
              </a:lnSpc>
              <a:buClr>
                <a:schemeClr val="accent1"/>
              </a:buClr>
              <a:buSzPct val="85000"/>
              <a:buFont typeface="Wingdings" pitchFamily="2" charset="2"/>
              <a:buChar char="Ø"/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依据自评报告与现场考察等，对照标准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逐条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进行（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小时）</a:t>
            </a:r>
          </a:p>
          <a:p>
            <a:pPr marL="266700" indent="-266700">
              <a:lnSpc>
                <a:spcPct val="150000"/>
              </a:lnSpc>
              <a:buClr>
                <a:schemeClr val="accent1"/>
              </a:buClr>
              <a:buSzPct val="85000"/>
              <a:buFont typeface="Wingdings" pitchFamily="2" charset="2"/>
              <a:buChar char="Ø"/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专家组在三个月内，依据标准逐条撰写的系统性认证报告，征求学校意见后报中国临床医学专业认证委员会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576263" y="1388144"/>
            <a:ext cx="15985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kumimoji="0" lang="zh-CN" altLang="en-US" sz="24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反馈意见</a:t>
            </a:r>
          </a:p>
        </p:txBody>
      </p:sp>
      <p:pic>
        <p:nvPicPr>
          <p:cNvPr id="5" name="图片 5" descr="反馈会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4188" y="3928268"/>
            <a:ext cx="3240087" cy="180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39700" dir="2700000" algn="tl" rotWithShape="0">
                    <a:srgbClr val="333333">
                      <a:alpha val="6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43597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50" dirty="0" smtClean="0">
                <a:ln w="11430"/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认证及其解读</a:t>
            </a:r>
            <a:endParaRPr lang="zh-CN" altLang="en-US" sz="3200" b="1" spc="50" dirty="0">
              <a:ln w="11430"/>
              <a:solidFill>
                <a:schemeClr val="bg1">
                  <a:lumMod val="7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6" name="Group 4"/>
          <p:cNvGrpSpPr>
            <a:grpSpLocks/>
          </p:cNvGrpSpPr>
          <p:nvPr/>
        </p:nvGrpSpPr>
        <p:grpSpPr bwMode="auto">
          <a:xfrm>
            <a:off x="971600" y="1339750"/>
            <a:ext cx="7920038" cy="4681538"/>
            <a:chOff x="431" y="935"/>
            <a:chExt cx="4989" cy="2949"/>
          </a:xfrm>
        </p:grpSpPr>
        <p:sp>
          <p:nvSpPr>
            <p:cNvPr id="7" name="AutoShape 5"/>
            <p:cNvSpPr>
              <a:spLocks noChangeArrowheads="1"/>
            </p:cNvSpPr>
            <p:nvPr/>
          </p:nvSpPr>
          <p:spPr bwMode="auto">
            <a:xfrm>
              <a:off x="431" y="935"/>
              <a:ext cx="4989" cy="2949"/>
            </a:xfrm>
            <a:prstGeom prst="homePlate">
              <a:avLst>
                <a:gd name="adj" fmla="val 16072"/>
              </a:avLst>
            </a:prstGeom>
            <a:gradFill rotWithShape="1">
              <a:gsLst>
                <a:gs pos="0">
                  <a:srgbClr val="88B8B7"/>
                </a:gs>
                <a:gs pos="100000">
                  <a:srgbClr val="88B8B7">
                    <a:gamma/>
                    <a:shade val="46275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 b="1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657" y="1071"/>
              <a:ext cx="1270" cy="2677"/>
              <a:chOff x="657" y="1071"/>
              <a:chExt cx="1270" cy="2677"/>
            </a:xfrm>
          </p:grpSpPr>
          <p:sp>
            <p:nvSpPr>
              <p:cNvPr id="15" name="Rectangle 7"/>
              <p:cNvSpPr>
                <a:spLocks noChangeArrowheads="1"/>
              </p:cNvSpPr>
              <p:nvPr/>
            </p:nvSpPr>
            <p:spPr bwMode="auto">
              <a:xfrm>
                <a:off x="657" y="1434"/>
                <a:ext cx="1270" cy="2314"/>
              </a:xfrm>
              <a:prstGeom prst="rect">
                <a:avLst/>
              </a:prstGeom>
              <a:solidFill>
                <a:srgbClr val="CAEEED"/>
              </a:solidFill>
              <a:ln w="12700" algn="ctr">
                <a:solidFill>
                  <a:srgbClr val="00808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marL="180975" indent="-180975">
                  <a:lnSpc>
                    <a:spcPct val="110000"/>
                  </a:lnSpc>
                  <a:buSzPct val="85000"/>
                  <a:buFont typeface="Wingdings" pitchFamily="2" charset="2"/>
                  <a:buChar char="p"/>
                </a:pPr>
                <a:r>
                  <a:rPr lang="zh-CN" altLang="en-US" sz="16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核心理念是什么</a:t>
                </a:r>
                <a:endParaRPr lang="en-US" altLang="zh-CN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180975" indent="-180975">
                  <a:lnSpc>
                    <a:spcPct val="110000"/>
                  </a:lnSpc>
                  <a:buSzPct val="85000"/>
                  <a:buFont typeface="Wingdings" pitchFamily="2" charset="2"/>
                  <a:buChar char="p"/>
                </a:pPr>
                <a:r>
                  <a:rPr lang="zh-CN" altLang="en-US" sz="16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本科教学现实与标准有无差距</a:t>
                </a:r>
                <a:endParaRPr lang="en-US" altLang="zh-CN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180975" indent="-180975">
                  <a:lnSpc>
                    <a:spcPct val="110000"/>
                  </a:lnSpc>
                  <a:buSzPct val="85000"/>
                  <a:buFont typeface="Wingdings" pitchFamily="2" charset="2"/>
                  <a:buChar char="p"/>
                </a:pPr>
                <a:r>
                  <a:rPr lang="zh-CN" altLang="en-US" sz="16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制定本校的改革与发展的目标和分步实施计划</a:t>
                </a:r>
                <a:endParaRPr lang="en-US" altLang="zh-CN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180975" indent="-180975">
                  <a:lnSpc>
                    <a:spcPct val="110000"/>
                  </a:lnSpc>
                  <a:buSzPct val="85000"/>
                  <a:buFont typeface="Wingdings" pitchFamily="2" charset="2"/>
                  <a:buChar char="p"/>
                </a:pPr>
                <a:r>
                  <a:rPr lang="zh-CN" altLang="en-US" sz="16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建立相应的运转和反馈机制</a:t>
                </a:r>
                <a:endParaRPr lang="en-US" altLang="zh-CN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180975" indent="-180975">
                  <a:lnSpc>
                    <a:spcPct val="110000"/>
                  </a:lnSpc>
                  <a:buSzPct val="85000"/>
                  <a:buFont typeface="Wingdings" pitchFamily="2" charset="2"/>
                  <a:buChar char="p"/>
                </a:pPr>
                <a:r>
                  <a:rPr lang="zh-CN" altLang="en-US" sz="16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教师发展</a:t>
                </a:r>
                <a:endParaRPr lang="en-US" altLang="zh-CN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180975" indent="-180975">
                  <a:lnSpc>
                    <a:spcPct val="110000"/>
                  </a:lnSpc>
                  <a:buSzPct val="85000"/>
                  <a:buFont typeface="Wingdings" pitchFamily="2" charset="2"/>
                  <a:buChar char="p"/>
                </a:pPr>
                <a:r>
                  <a:rPr lang="zh-CN" altLang="en-US" sz="16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教学资源保障</a:t>
                </a:r>
                <a:endParaRPr lang="en-US" altLang="zh-CN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180975" indent="-180975">
                  <a:lnSpc>
                    <a:spcPct val="110000"/>
                  </a:lnSpc>
                  <a:buSzPct val="85000"/>
                  <a:buFont typeface="Wingdings" pitchFamily="2" charset="2"/>
                  <a:buChar char="p"/>
                </a:pPr>
                <a:r>
                  <a:rPr lang="zh-CN" altLang="en-US" sz="1600" b="1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动员师生员工明确任务，尤其是观念要更新</a:t>
                </a:r>
                <a:endParaRPr lang="ja-JP" altLang="en-US" sz="1600" b="1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Rectangle 8"/>
              <p:cNvSpPr>
                <a:spLocks noChangeArrowheads="1"/>
              </p:cNvSpPr>
              <p:nvPr/>
            </p:nvSpPr>
            <p:spPr bwMode="auto">
              <a:xfrm>
                <a:off x="657" y="1071"/>
                <a:ext cx="1270" cy="363"/>
              </a:xfrm>
              <a:prstGeom prst="rect">
                <a:avLst/>
              </a:prstGeom>
              <a:solidFill>
                <a:srgbClr val="48787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0" lang="zh-CN" altLang="en-US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研究标准</a:t>
                </a:r>
                <a:endParaRPr kumimoji="0" lang="en-US" altLang="ja-JP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2109" y="1071"/>
              <a:ext cx="1270" cy="2677"/>
              <a:chOff x="2109" y="1071"/>
              <a:chExt cx="1270" cy="2677"/>
            </a:xfrm>
          </p:grpSpPr>
          <p:sp>
            <p:nvSpPr>
              <p:cNvPr id="13" name="Rectangle 10"/>
              <p:cNvSpPr>
                <a:spLocks noChangeArrowheads="1"/>
              </p:cNvSpPr>
              <p:nvPr/>
            </p:nvSpPr>
            <p:spPr bwMode="auto">
              <a:xfrm>
                <a:off x="2109" y="1071"/>
                <a:ext cx="1270" cy="363"/>
              </a:xfrm>
              <a:prstGeom prst="rect">
                <a:avLst/>
              </a:prstGeom>
              <a:solidFill>
                <a:srgbClr val="48787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0" lang="zh-CN" altLang="en-US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自评报告</a:t>
                </a:r>
                <a:endParaRPr kumimoji="0" lang="en-US" altLang="ja-JP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Rectangle 11"/>
              <p:cNvSpPr>
                <a:spLocks noChangeArrowheads="1"/>
              </p:cNvSpPr>
              <p:nvPr/>
            </p:nvSpPr>
            <p:spPr bwMode="auto">
              <a:xfrm>
                <a:off x="2109" y="1434"/>
                <a:ext cx="1270" cy="2314"/>
              </a:xfrm>
              <a:prstGeom prst="rect">
                <a:avLst/>
              </a:prstGeom>
              <a:solidFill>
                <a:srgbClr val="CAEEED"/>
              </a:solidFill>
              <a:ln w="12700" algn="ctr">
                <a:solidFill>
                  <a:srgbClr val="00808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marL="180975" indent="-180975">
                  <a:lnSpc>
                    <a:spcPct val="120000"/>
                  </a:lnSpc>
                  <a:buSzPct val="85000"/>
                  <a:buFont typeface="Wingdings" pitchFamily="2" charset="2"/>
                  <a:buChar char="p"/>
                </a:pPr>
                <a:r>
                  <a:rPr lang="zh-CN" altLang="en-US" sz="16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自评报告要以标准为基准 </a:t>
                </a:r>
              </a:p>
              <a:p>
                <a:pPr marL="180975" indent="-180975">
                  <a:lnSpc>
                    <a:spcPct val="120000"/>
                  </a:lnSpc>
                  <a:buSzPct val="85000"/>
                  <a:buFont typeface="Wingdings" pitchFamily="2" charset="2"/>
                  <a:buChar char="p"/>
                </a:pPr>
                <a:r>
                  <a:rPr lang="zh-CN" altLang="en-US" sz="16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自评报告涉及</a:t>
                </a:r>
                <a:r>
                  <a:rPr lang="zh-CN" altLang="en-US" sz="1600" b="1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四个主要领域</a:t>
                </a:r>
                <a:r>
                  <a:rPr lang="zh-CN" altLang="en-US" sz="16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 </a:t>
                </a:r>
              </a:p>
              <a:p>
                <a:pPr marL="180975" indent="-180975">
                  <a:lnSpc>
                    <a:spcPct val="120000"/>
                  </a:lnSpc>
                  <a:buSzPct val="85000"/>
                  <a:buFont typeface="Wingdings" pitchFamily="2" charset="2"/>
                  <a:buChar char="Ø"/>
                </a:pPr>
                <a:r>
                  <a:rPr lang="zh-CN" altLang="en-US" sz="16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确定承担任务和教育目标 </a:t>
                </a:r>
              </a:p>
              <a:p>
                <a:pPr marL="180975" indent="-180975">
                  <a:lnSpc>
                    <a:spcPct val="120000"/>
                  </a:lnSpc>
                  <a:buSzPct val="85000"/>
                  <a:buFont typeface="Wingdings" pitchFamily="2" charset="2"/>
                  <a:buChar char="Ø"/>
                </a:pPr>
                <a:r>
                  <a:rPr lang="zh-CN" altLang="en-US" sz="16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制定实现目标的教育计划 </a:t>
                </a:r>
              </a:p>
              <a:p>
                <a:pPr marL="180975" indent="-180975">
                  <a:lnSpc>
                    <a:spcPct val="120000"/>
                  </a:lnSpc>
                  <a:buSzPct val="85000"/>
                  <a:buFont typeface="Wingdings" pitchFamily="2" charset="2"/>
                  <a:buChar char="Ø"/>
                </a:pPr>
                <a:r>
                  <a:rPr lang="zh-CN" altLang="en-US" sz="16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判断目标实现的教育评价 </a:t>
                </a:r>
              </a:p>
              <a:p>
                <a:pPr marL="180975" indent="-180975">
                  <a:lnSpc>
                    <a:spcPct val="120000"/>
                  </a:lnSpc>
                  <a:buSzPct val="85000"/>
                  <a:buFont typeface="Wingdings" pitchFamily="2" charset="2"/>
                  <a:buChar char="Ø"/>
                </a:pPr>
                <a:r>
                  <a:rPr lang="zh-CN" altLang="en-US" sz="16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保证目标实现的管理措施</a:t>
                </a:r>
                <a:endParaRPr lang="ja-JP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12"/>
            <p:cNvGrpSpPr>
              <a:grpSpLocks/>
            </p:cNvGrpSpPr>
            <p:nvPr/>
          </p:nvGrpSpPr>
          <p:grpSpPr bwMode="auto">
            <a:xfrm>
              <a:off x="3560" y="1071"/>
              <a:ext cx="1270" cy="2677"/>
              <a:chOff x="3560" y="1071"/>
              <a:chExt cx="1270" cy="2677"/>
            </a:xfrm>
          </p:grpSpPr>
          <p:sp>
            <p:nvSpPr>
              <p:cNvPr id="11" name="Rectangle 13"/>
              <p:cNvSpPr>
                <a:spLocks noChangeArrowheads="1"/>
              </p:cNvSpPr>
              <p:nvPr/>
            </p:nvSpPr>
            <p:spPr bwMode="auto">
              <a:xfrm>
                <a:off x="3560" y="1071"/>
                <a:ext cx="1270" cy="363"/>
              </a:xfrm>
              <a:prstGeom prst="rect">
                <a:avLst/>
              </a:prstGeom>
              <a:solidFill>
                <a:srgbClr val="48787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zh-CN" altLang="en-US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现场考察</a:t>
                </a:r>
              </a:p>
            </p:txBody>
          </p:sp>
          <p:sp>
            <p:nvSpPr>
              <p:cNvPr id="12" name="Rectangle 14"/>
              <p:cNvSpPr>
                <a:spLocks noChangeArrowheads="1"/>
              </p:cNvSpPr>
              <p:nvPr/>
            </p:nvSpPr>
            <p:spPr bwMode="auto">
              <a:xfrm>
                <a:off x="3560" y="1434"/>
                <a:ext cx="1270" cy="2314"/>
              </a:xfrm>
              <a:prstGeom prst="rect">
                <a:avLst/>
              </a:prstGeom>
              <a:solidFill>
                <a:srgbClr val="CAEEED"/>
              </a:solidFill>
              <a:ln w="12700" algn="ctr">
                <a:solidFill>
                  <a:srgbClr val="00808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marL="180975" indent="-180975">
                  <a:lnSpc>
                    <a:spcPct val="125000"/>
                  </a:lnSpc>
                  <a:buSzPct val="85000"/>
                  <a:buFont typeface="Wingdings" pitchFamily="2" charset="2"/>
                  <a:buChar char="p"/>
                </a:pPr>
                <a:r>
                  <a:rPr lang="zh-CN" altLang="en-US" sz="16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确定联络人</a:t>
                </a:r>
              </a:p>
              <a:p>
                <a:pPr marL="180975" indent="-180975">
                  <a:lnSpc>
                    <a:spcPct val="125000"/>
                  </a:lnSpc>
                  <a:buSzPct val="85000"/>
                  <a:buFont typeface="Wingdings" pitchFamily="2" charset="2"/>
                  <a:buChar char="p"/>
                </a:pPr>
                <a:r>
                  <a:rPr kumimoji="0" lang="zh-CN" altLang="en-US" sz="16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根据专家组制定的考察日程，协助安排相关活动，如走访、座谈等</a:t>
                </a:r>
              </a:p>
              <a:p>
                <a:pPr marL="180975" indent="-180975">
                  <a:lnSpc>
                    <a:spcPct val="125000"/>
                  </a:lnSpc>
                  <a:buSzPct val="85000"/>
                  <a:buFont typeface="Wingdings" pitchFamily="2" charset="2"/>
                  <a:buChar char="p"/>
                </a:pPr>
                <a:r>
                  <a:rPr kumimoji="0" lang="zh-CN" altLang="en-US" sz="16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准备</a:t>
                </a:r>
                <a:r>
                  <a:rPr kumimoji="0" lang="zh-CN" altLang="en-US" sz="1600" b="1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解答专家问题</a:t>
                </a:r>
              </a:p>
              <a:p>
                <a:pPr marL="180975" indent="-180975">
                  <a:lnSpc>
                    <a:spcPct val="125000"/>
                  </a:lnSpc>
                  <a:buSzPct val="85000"/>
                  <a:buFont typeface="Wingdings" pitchFamily="2" charset="2"/>
                  <a:buChar char="p"/>
                </a:pPr>
                <a:r>
                  <a:rPr kumimoji="0" lang="zh-CN" altLang="en-US" sz="16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接待工作，安排食宿和提供必要的工作条件</a:t>
                </a:r>
              </a:p>
            </p:txBody>
          </p:sp>
        </p:grpSp>
      </p:grp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251520" y="2276872"/>
            <a:ext cx="504825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0" lang="zh-CN" altLang="en-US" sz="24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学校的准备</a:t>
            </a:r>
          </a:p>
        </p:txBody>
      </p:sp>
    </p:spTree>
    <p:extLst>
      <p:ext uri="{BB962C8B-B14F-4D97-AF65-F5344CB8AC3E}">
        <p14:creationId xmlns:p14="http://schemas.microsoft.com/office/powerpoint/2010/main" val="250435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50" dirty="0" smtClean="0">
                <a:ln w="11430"/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认证及其解读</a:t>
            </a:r>
            <a:endParaRPr lang="zh-CN" altLang="en-US" sz="3200" b="1" spc="50" dirty="0">
              <a:ln w="11430"/>
              <a:solidFill>
                <a:schemeClr val="bg1">
                  <a:lumMod val="7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504825" y="1845022"/>
            <a:ext cx="8208963" cy="4032250"/>
            <a:chOff x="384" y="816"/>
            <a:chExt cx="4944" cy="3120"/>
          </a:xfrm>
        </p:grpSpPr>
        <p:grpSp>
          <p:nvGrpSpPr>
            <p:cNvPr id="4" name="Group 5"/>
            <p:cNvGrpSpPr>
              <a:grpSpLocks/>
            </p:cNvGrpSpPr>
            <p:nvPr/>
          </p:nvGrpSpPr>
          <p:grpSpPr bwMode="auto">
            <a:xfrm>
              <a:off x="384" y="816"/>
              <a:ext cx="2400" cy="3120"/>
              <a:chOff x="384" y="816"/>
              <a:chExt cx="2400" cy="3120"/>
            </a:xfrm>
          </p:grpSpPr>
          <p:sp>
            <p:nvSpPr>
              <p:cNvPr id="8" name="AutoShape 6"/>
              <p:cNvSpPr>
                <a:spLocks noChangeArrowheads="1"/>
              </p:cNvSpPr>
              <p:nvPr/>
            </p:nvSpPr>
            <p:spPr bwMode="auto">
              <a:xfrm>
                <a:off x="384" y="1008"/>
                <a:ext cx="2400" cy="2928"/>
              </a:xfrm>
              <a:prstGeom prst="roundRect">
                <a:avLst>
                  <a:gd name="adj" fmla="val 7542"/>
                </a:avLst>
              </a:prstGeom>
              <a:gradFill rotWithShape="1">
                <a:gsLst>
                  <a:gs pos="0">
                    <a:srgbClr val="88B8B7"/>
                  </a:gs>
                  <a:gs pos="100000">
                    <a:srgbClr val="CAE0DF"/>
                  </a:gs>
                </a:gsLst>
                <a:lin ang="5400000" scaled="1"/>
              </a:gradFill>
              <a:ln w="38100" algn="ctr">
                <a:solidFill>
                  <a:srgbClr val="00336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marL="180975" indent="-180975">
                  <a:lnSpc>
                    <a:spcPct val="125000"/>
                  </a:lnSpc>
                  <a:spcBef>
                    <a:spcPct val="25000"/>
                  </a:spcBef>
                  <a:buSzPct val="85000"/>
                  <a:buFont typeface="Wingdings" pitchFamily="2" charset="2"/>
                  <a:buChar char="p"/>
                </a:pPr>
                <a:r>
                  <a:rPr lang="zh-CN" altLang="en-US" sz="16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依据标准，逐项撰写 </a:t>
                </a:r>
              </a:p>
              <a:p>
                <a:pPr marL="180975" indent="-180975">
                  <a:lnSpc>
                    <a:spcPct val="125000"/>
                  </a:lnSpc>
                  <a:spcBef>
                    <a:spcPct val="25000"/>
                  </a:spcBef>
                  <a:buSzPct val="85000"/>
                  <a:buFont typeface="Wingdings" pitchFamily="2" charset="2"/>
                  <a:buChar char="p"/>
                </a:pPr>
                <a:r>
                  <a:rPr lang="zh-CN" altLang="en-US" sz="16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用事实和证据回答标准所涉及的问题： </a:t>
                </a:r>
              </a:p>
              <a:p>
                <a:pPr marL="180975" indent="-180975">
                  <a:lnSpc>
                    <a:spcPct val="125000"/>
                  </a:lnSpc>
                  <a:spcBef>
                    <a:spcPct val="25000"/>
                  </a:spcBef>
                  <a:buSzPct val="85000"/>
                  <a:buFont typeface="Wingdings" pitchFamily="2" charset="2"/>
                  <a:buChar char="Ø"/>
                </a:pPr>
                <a:r>
                  <a:rPr lang="zh-CN" altLang="en-US" sz="16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该项做了什么，怎么做的，结果如何 </a:t>
                </a:r>
              </a:p>
              <a:p>
                <a:pPr marL="180975" indent="-180975">
                  <a:lnSpc>
                    <a:spcPct val="125000"/>
                  </a:lnSpc>
                  <a:spcBef>
                    <a:spcPct val="25000"/>
                  </a:spcBef>
                  <a:buSzPct val="85000"/>
                  <a:buFont typeface="Wingdings" pitchFamily="2" charset="2"/>
                  <a:buChar char="Ø"/>
                </a:pPr>
                <a:r>
                  <a:rPr lang="zh-CN" altLang="en-US" sz="16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该项达标程度，影响因素是什么 </a:t>
                </a:r>
              </a:p>
              <a:p>
                <a:pPr marL="180975" indent="-180975">
                  <a:lnSpc>
                    <a:spcPct val="125000"/>
                  </a:lnSpc>
                  <a:spcBef>
                    <a:spcPct val="25000"/>
                  </a:spcBef>
                  <a:buSzPct val="85000"/>
                  <a:buFont typeface="Wingdings" pitchFamily="2" charset="2"/>
                  <a:buChar char="Ø"/>
                </a:pPr>
                <a:r>
                  <a:rPr lang="zh-CN" altLang="en-US" sz="16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提出长处、不足和努力方向 </a:t>
                </a:r>
              </a:p>
              <a:p>
                <a:pPr marL="180975" indent="-180975">
                  <a:lnSpc>
                    <a:spcPct val="125000"/>
                  </a:lnSpc>
                  <a:spcBef>
                    <a:spcPct val="25000"/>
                  </a:spcBef>
                  <a:buSzPct val="85000"/>
                  <a:buFont typeface="Wingdings" pitchFamily="2" charset="2"/>
                  <a:buChar char="p"/>
                </a:pPr>
                <a:r>
                  <a:rPr lang="zh-CN" altLang="en-US" sz="16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表述客观、准确和专业，避免主观、含混和八股 </a:t>
                </a:r>
              </a:p>
              <a:p>
                <a:pPr marL="180975" indent="-180975">
                  <a:lnSpc>
                    <a:spcPct val="125000"/>
                  </a:lnSpc>
                  <a:spcBef>
                    <a:spcPct val="25000"/>
                  </a:spcBef>
                  <a:buSzPct val="85000"/>
                  <a:buFont typeface="Wingdings" pitchFamily="2" charset="2"/>
                  <a:buChar char="p"/>
                </a:pPr>
                <a:r>
                  <a:rPr lang="zh-CN" altLang="en-US" sz="16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树立时间线概念，过去、现在和将来不可混淆</a:t>
                </a:r>
                <a:endParaRPr lang="ja-JP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AutoShape 7"/>
              <p:cNvSpPr>
                <a:spLocks noChangeArrowheads="1"/>
              </p:cNvSpPr>
              <p:nvPr/>
            </p:nvSpPr>
            <p:spPr bwMode="auto">
              <a:xfrm>
                <a:off x="720" y="816"/>
                <a:ext cx="1728" cy="384"/>
              </a:xfrm>
              <a:prstGeom prst="roundRect">
                <a:avLst>
                  <a:gd name="adj" fmla="val 16667"/>
                </a:avLst>
              </a:prstGeom>
              <a:solidFill>
                <a:srgbClr val="00336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kumimoji="0" lang="zh-CN" altLang="en-US" sz="2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循证有据</a:t>
                </a:r>
              </a:p>
            </p:txBody>
          </p:sp>
        </p:grpSp>
        <p:grpSp>
          <p:nvGrpSpPr>
            <p:cNvPr id="5" name="Group 8"/>
            <p:cNvGrpSpPr>
              <a:grpSpLocks/>
            </p:cNvGrpSpPr>
            <p:nvPr/>
          </p:nvGrpSpPr>
          <p:grpSpPr bwMode="auto">
            <a:xfrm>
              <a:off x="2928" y="816"/>
              <a:ext cx="2400" cy="3120"/>
              <a:chOff x="2928" y="816"/>
              <a:chExt cx="2400" cy="3120"/>
            </a:xfrm>
          </p:grpSpPr>
          <p:sp>
            <p:nvSpPr>
              <p:cNvPr id="6" name="AutoShape 9"/>
              <p:cNvSpPr>
                <a:spLocks noChangeArrowheads="1"/>
              </p:cNvSpPr>
              <p:nvPr/>
            </p:nvSpPr>
            <p:spPr bwMode="auto">
              <a:xfrm>
                <a:off x="2928" y="1008"/>
                <a:ext cx="2400" cy="2928"/>
              </a:xfrm>
              <a:prstGeom prst="roundRect">
                <a:avLst>
                  <a:gd name="adj" fmla="val 6917"/>
                </a:avLst>
              </a:prstGeom>
              <a:gradFill rotWithShape="1">
                <a:gsLst>
                  <a:gs pos="0">
                    <a:srgbClr val="88B8B7"/>
                  </a:gs>
                  <a:gs pos="100000">
                    <a:srgbClr val="CAE0DF"/>
                  </a:gs>
                </a:gsLst>
                <a:lin ang="5400000" scaled="1"/>
              </a:gradFill>
              <a:ln w="38100" algn="ctr">
                <a:solidFill>
                  <a:srgbClr val="00336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marL="180975" indent="-180975">
                  <a:lnSpc>
                    <a:spcPct val="125000"/>
                  </a:lnSpc>
                  <a:spcBef>
                    <a:spcPct val="25000"/>
                  </a:spcBef>
                  <a:buSzPct val="85000"/>
                  <a:buFont typeface="Wingdings" pitchFamily="2" charset="2"/>
                  <a:buChar char="p"/>
                </a:pPr>
                <a:r>
                  <a:rPr lang="zh-CN" altLang="en-US" sz="16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报告相关性：针对认证标准 </a:t>
                </a:r>
              </a:p>
              <a:p>
                <a:pPr marL="180975" indent="-180975">
                  <a:lnSpc>
                    <a:spcPct val="125000"/>
                  </a:lnSpc>
                  <a:spcBef>
                    <a:spcPct val="25000"/>
                  </a:spcBef>
                  <a:buSzPct val="85000"/>
                  <a:buFont typeface="Wingdings" pitchFamily="2" charset="2"/>
                  <a:buChar char="p"/>
                </a:pPr>
                <a:r>
                  <a:rPr lang="zh-CN" altLang="en-US" sz="16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情况现实性：五年内最近情况 </a:t>
                </a:r>
              </a:p>
              <a:p>
                <a:pPr marL="180975" indent="-180975">
                  <a:lnSpc>
                    <a:spcPct val="125000"/>
                  </a:lnSpc>
                  <a:spcBef>
                    <a:spcPct val="25000"/>
                  </a:spcBef>
                  <a:buSzPct val="85000"/>
                  <a:buFont typeface="Wingdings" pitchFamily="2" charset="2"/>
                  <a:buChar char="p"/>
                </a:pPr>
                <a:r>
                  <a:rPr lang="zh-CN" altLang="en-US" sz="16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表述逻辑性：有条理、有联系 </a:t>
                </a:r>
              </a:p>
              <a:p>
                <a:pPr marL="180975" indent="-180975">
                  <a:lnSpc>
                    <a:spcPct val="125000"/>
                  </a:lnSpc>
                  <a:spcBef>
                    <a:spcPct val="25000"/>
                  </a:spcBef>
                  <a:buSzPct val="85000"/>
                  <a:buFont typeface="Wingdings" pitchFamily="2" charset="2"/>
                  <a:buChar char="p"/>
                </a:pPr>
                <a:r>
                  <a:rPr lang="zh-CN" altLang="en-US" sz="16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结论客观性：非主观判断、间接推论 </a:t>
                </a:r>
              </a:p>
              <a:p>
                <a:pPr marL="180975" indent="-180975">
                  <a:lnSpc>
                    <a:spcPct val="125000"/>
                  </a:lnSpc>
                  <a:spcBef>
                    <a:spcPct val="25000"/>
                  </a:spcBef>
                  <a:buSzPct val="85000"/>
                  <a:buFont typeface="Wingdings" pitchFamily="2" charset="2"/>
                  <a:buChar char="p"/>
                </a:pPr>
                <a:r>
                  <a:rPr lang="zh-CN" altLang="en-US" sz="16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证据可靠性：经过核对，有据可查 </a:t>
                </a:r>
              </a:p>
              <a:p>
                <a:pPr marL="180975" indent="-180975">
                  <a:lnSpc>
                    <a:spcPct val="125000"/>
                  </a:lnSpc>
                  <a:spcBef>
                    <a:spcPct val="25000"/>
                  </a:spcBef>
                  <a:buSzPct val="85000"/>
                  <a:buFont typeface="Wingdings" pitchFamily="2" charset="2"/>
                  <a:buChar char="p"/>
                </a:pPr>
                <a:r>
                  <a:rPr lang="zh-CN" altLang="en-US" sz="16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事例典型性：有代表性、有说服力 </a:t>
                </a:r>
              </a:p>
              <a:p>
                <a:pPr marL="180975" indent="-180975">
                  <a:lnSpc>
                    <a:spcPct val="125000"/>
                  </a:lnSpc>
                  <a:spcBef>
                    <a:spcPct val="25000"/>
                  </a:spcBef>
                  <a:buSzPct val="85000"/>
                  <a:buFont typeface="Wingdings" pitchFamily="2" charset="2"/>
                  <a:buChar char="p"/>
                </a:pPr>
                <a:r>
                  <a:rPr lang="zh-CN" altLang="en-US" sz="16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数据可靠性：样本有代表性</a:t>
                </a:r>
                <a:r>
                  <a:rPr lang="en-US" altLang="zh-CN" sz="16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/</a:t>
                </a:r>
                <a:r>
                  <a:rPr lang="zh-CN" altLang="en-US" sz="16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数据有统计学意义</a:t>
                </a:r>
                <a:endParaRPr lang="ja-JP" altLang="en-US" sz="1600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AutoShape 10"/>
              <p:cNvSpPr>
                <a:spLocks noChangeArrowheads="1"/>
              </p:cNvSpPr>
              <p:nvPr/>
            </p:nvSpPr>
            <p:spPr bwMode="auto">
              <a:xfrm>
                <a:off x="3264" y="816"/>
                <a:ext cx="1728" cy="384"/>
              </a:xfrm>
              <a:prstGeom prst="roundRect">
                <a:avLst>
                  <a:gd name="adj" fmla="val 16667"/>
                </a:avLst>
              </a:prstGeom>
              <a:solidFill>
                <a:srgbClr val="00336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zh-CN" altLang="en-US" sz="2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把握要点</a:t>
                </a:r>
              </a:p>
            </p:txBody>
          </p:sp>
        </p:grpSp>
      </p:grp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3491880" y="1052736"/>
            <a:ext cx="233910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zh-CN" altLang="en-US" sz="24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自评报告的撰写</a:t>
            </a:r>
          </a:p>
        </p:txBody>
      </p:sp>
    </p:spTree>
    <p:extLst>
      <p:ext uri="{BB962C8B-B14F-4D97-AF65-F5344CB8AC3E}">
        <p14:creationId xmlns:p14="http://schemas.microsoft.com/office/powerpoint/2010/main" val="250435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50" dirty="0" smtClean="0">
                <a:ln w="11430"/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认证及其解读</a:t>
            </a:r>
            <a:endParaRPr lang="zh-CN" altLang="en-US" sz="3200" b="1" spc="50" dirty="0">
              <a:ln w="11430"/>
              <a:solidFill>
                <a:schemeClr val="bg1">
                  <a:lumMod val="7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" name="椭圆 16"/>
          <p:cNvSpPr>
            <a:spLocks noChangeAspect="1" noChangeArrowheads="1"/>
          </p:cNvSpPr>
          <p:nvPr/>
        </p:nvSpPr>
        <p:spPr bwMode="auto">
          <a:xfrm>
            <a:off x="8244707" y="1198215"/>
            <a:ext cx="719137" cy="720725"/>
          </a:xfrm>
          <a:prstGeom prst="ellipse">
            <a:avLst/>
          </a:prstGeom>
          <a:solidFill>
            <a:srgbClr val="3366FF">
              <a:alpha val="50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  <a:defRPr/>
            </a:pPr>
            <a:r>
              <a:rPr kumimoji="0" lang="zh-CN" altLang="en-US"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认证解读</a:t>
            </a:r>
          </a:p>
        </p:txBody>
      </p:sp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467544" y="1641128"/>
            <a:ext cx="8102600" cy="3948112"/>
            <a:chOff x="430" y="507"/>
            <a:chExt cx="5104" cy="2487"/>
          </a:xfrm>
        </p:grpSpPr>
        <p:sp>
          <p:nvSpPr>
            <p:cNvPr id="5" name="AutoShape 14"/>
            <p:cNvSpPr>
              <a:spLocks noChangeArrowheads="1"/>
            </p:cNvSpPr>
            <p:nvPr/>
          </p:nvSpPr>
          <p:spPr bwMode="auto">
            <a:xfrm>
              <a:off x="430" y="699"/>
              <a:ext cx="5104" cy="2295"/>
            </a:xfrm>
            <a:prstGeom prst="roundRect">
              <a:avLst>
                <a:gd name="adj" fmla="val 7542"/>
              </a:avLst>
            </a:prstGeom>
            <a:gradFill rotWithShape="1">
              <a:gsLst>
                <a:gs pos="0">
                  <a:srgbClr val="88B8B7"/>
                </a:gs>
                <a:gs pos="100000">
                  <a:srgbClr val="CAE0DF"/>
                </a:gs>
              </a:gsLst>
              <a:lin ang="5400000" scaled="1"/>
            </a:gradFill>
            <a:ln w="38100" algn="ctr">
              <a:solidFill>
                <a:srgbClr val="00336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tIns="180000" anchor="ctr"/>
            <a:lstStyle/>
            <a:p>
              <a:pPr marL="361950" indent="-361950">
                <a:lnSpc>
                  <a:spcPct val="125000"/>
                </a:lnSpc>
                <a:spcBef>
                  <a:spcPct val="10000"/>
                </a:spcBef>
                <a:buSzPct val="85000"/>
                <a:buFont typeface="Wingdings" pitchFamily="2" charset="2"/>
                <a:buChar char="p"/>
              </a:pPr>
              <a:r>
                <a:rPr lang="zh-CN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认证是对体制和机制的理顺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61950" indent="-361950">
                <a:lnSpc>
                  <a:spcPct val="125000"/>
                </a:lnSpc>
                <a:spcBef>
                  <a:spcPct val="10000"/>
                </a:spcBef>
                <a:buSzPct val="85000"/>
                <a:buFont typeface="Wingdings" pitchFamily="2" charset="2"/>
                <a:buChar char="p"/>
              </a:pPr>
              <a:r>
                <a:rPr lang="zh-CN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认证是对制度建设的衡量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61950" indent="-361950">
                <a:lnSpc>
                  <a:spcPct val="125000"/>
                </a:lnSpc>
                <a:spcBef>
                  <a:spcPct val="10000"/>
                </a:spcBef>
                <a:buSzPct val="85000"/>
                <a:buFont typeface="Wingdings" pitchFamily="2" charset="2"/>
                <a:buChar char="p"/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认证是现代医学教育的建设过程</a:t>
              </a:r>
            </a:p>
            <a:p>
              <a:pPr marL="361950" indent="-361950">
                <a:lnSpc>
                  <a:spcPct val="125000"/>
                </a:lnSpc>
                <a:spcBef>
                  <a:spcPct val="10000"/>
                </a:spcBef>
                <a:buSzPct val="85000"/>
                <a:buFont typeface="Wingdings" pitchFamily="2" charset="2"/>
                <a:buNone/>
              </a:pPr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－对教学理念的理解认同</a:t>
              </a:r>
              <a:endPara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61950" indent="-361950">
                <a:lnSpc>
                  <a:spcPct val="125000"/>
                </a:lnSpc>
                <a:spcBef>
                  <a:spcPct val="10000"/>
                </a:spcBef>
                <a:buSzPct val="85000"/>
                <a:buFont typeface="Wingdings" pitchFamily="2" charset="2"/>
                <a:buNone/>
              </a:pPr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－对管理体制的规范理顺</a:t>
              </a:r>
              <a:endPara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61950" indent="-361950">
                <a:lnSpc>
                  <a:spcPct val="125000"/>
                </a:lnSpc>
                <a:spcBef>
                  <a:spcPct val="10000"/>
                </a:spcBef>
                <a:buSzPct val="85000"/>
                <a:buFont typeface="Wingdings" pitchFamily="2" charset="2"/>
                <a:buNone/>
              </a:pPr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－对教学体系的科学规划</a:t>
              </a:r>
            </a:p>
            <a:p>
              <a:pPr marL="361950" indent="-361950">
                <a:lnSpc>
                  <a:spcPct val="125000"/>
                </a:lnSpc>
                <a:spcBef>
                  <a:spcPct val="25000"/>
                </a:spcBef>
                <a:buSzPct val="85000"/>
                <a:buFont typeface="Wingdings" pitchFamily="2" charset="2"/>
                <a:buNone/>
              </a:pPr>
              <a:r>
                <a:rPr kumimoji="0"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                                                                        复旦大学医学部     王卫平</a:t>
              </a:r>
            </a:p>
          </p:txBody>
        </p:sp>
        <p:sp>
          <p:nvSpPr>
            <p:cNvPr id="6" name="AutoShape 15"/>
            <p:cNvSpPr>
              <a:spLocks noChangeArrowheads="1"/>
            </p:cNvSpPr>
            <p:nvPr/>
          </p:nvSpPr>
          <p:spPr bwMode="auto">
            <a:xfrm>
              <a:off x="635" y="507"/>
              <a:ext cx="2306" cy="363"/>
            </a:xfrm>
            <a:prstGeom prst="roundRect">
              <a:avLst>
                <a:gd name="adj" fmla="val 50000"/>
              </a:avLst>
            </a:prstGeom>
            <a:solidFill>
              <a:srgbClr val="0033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为什么要认证？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0435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spc="50" dirty="0">
                <a:ln w="11430"/>
                <a:gradFill>
                  <a:gsLst>
                    <a:gs pos="0">
                      <a:srgbClr val="002060"/>
                    </a:gs>
                    <a:gs pos="100000">
                      <a:srgbClr val="002060"/>
                    </a:gs>
                  </a:gsLst>
                  <a:lin ang="5400000"/>
                </a:gradFill>
                <a:latin typeface="Arial" pitchFamily="34" charset="0"/>
                <a:ea typeface="微软雅黑" pitchFamily="34" charset="-122"/>
                <a:cs typeface="Arial" pitchFamily="34" charset="0"/>
              </a:rPr>
              <a:t>认证及其解读</a:t>
            </a:r>
          </a:p>
        </p:txBody>
      </p:sp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538361" y="1556792"/>
            <a:ext cx="8066087" cy="3673475"/>
            <a:chOff x="431" y="935"/>
            <a:chExt cx="4899" cy="2994"/>
          </a:xfrm>
        </p:grpSpPr>
        <p:grpSp>
          <p:nvGrpSpPr>
            <p:cNvPr id="4" name="Group 5"/>
            <p:cNvGrpSpPr>
              <a:grpSpLocks/>
            </p:cNvGrpSpPr>
            <p:nvPr/>
          </p:nvGrpSpPr>
          <p:grpSpPr bwMode="auto">
            <a:xfrm>
              <a:off x="431" y="935"/>
              <a:ext cx="2450" cy="2994"/>
              <a:chOff x="431" y="935"/>
              <a:chExt cx="2450" cy="2994"/>
            </a:xfrm>
          </p:grpSpPr>
          <p:sp>
            <p:nvSpPr>
              <p:cNvPr id="8" name="AutoShape 6" descr="横線 (太)"/>
              <p:cNvSpPr>
                <a:spLocks noChangeArrowheads="1"/>
              </p:cNvSpPr>
              <p:nvPr/>
            </p:nvSpPr>
            <p:spPr bwMode="auto">
              <a:xfrm>
                <a:off x="431" y="935"/>
                <a:ext cx="2450" cy="2994"/>
              </a:xfrm>
              <a:prstGeom prst="homePlate">
                <a:avLst>
                  <a:gd name="adj" fmla="val 14917"/>
                </a:avLst>
              </a:prstGeom>
              <a:pattFill prst="dkHorz">
                <a:fgClr>
                  <a:srgbClr val="A5FFA5"/>
                </a:fgClr>
                <a:bgClr>
                  <a:srgbClr val="CCFFFF"/>
                </a:bgClr>
              </a:pattFill>
              <a:ln w="28575">
                <a:solidFill>
                  <a:srgbClr val="339966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360000" anchor="ctr"/>
              <a:lstStyle/>
              <a:p>
                <a:pPr>
                  <a:lnSpc>
                    <a:spcPct val="125000"/>
                  </a:lnSpc>
                </a:pPr>
                <a:r>
                  <a:rPr kumimoji="0" lang="zh-CN" altLang="en-US" sz="2000" b="1" u="sng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认证</a:t>
                </a:r>
                <a:r>
                  <a:rPr kumimoji="0" lang="zh-CN" altLang="en-US" sz="20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是由一个合法机构或者协会对学校或者专业学习方案（课程）是否达到既定资质和教育标准的</a:t>
                </a:r>
                <a:r>
                  <a:rPr kumimoji="0" lang="zh-CN" altLang="en-US" sz="2000" b="1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公共性认定</a:t>
                </a:r>
                <a:r>
                  <a:rPr kumimoji="0" lang="zh-CN" altLang="en-US" sz="20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</a:p>
              <a:p>
                <a:endParaRPr lang="en-US" altLang="zh-CN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r"/>
                <a:r>
                  <a:rPr lang="en-US" altLang="zh-CN" sz="16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—《</a:t>
                </a:r>
                <a:r>
                  <a:rPr lang="zh-CN" altLang="en-US" sz="16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国际高等教育百科全书</a:t>
                </a:r>
                <a:r>
                  <a:rPr lang="en-US" altLang="zh-CN" sz="16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》</a:t>
                </a:r>
                <a:endParaRPr kumimoji="0"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endParaRPr kumimoji="0" lang="en-US" altLang="ja-JP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/>
            </p:nvSpPr>
            <p:spPr bwMode="auto">
              <a:xfrm>
                <a:off x="431" y="935"/>
                <a:ext cx="181" cy="2994"/>
              </a:xfrm>
              <a:prstGeom prst="rect">
                <a:avLst/>
              </a:prstGeom>
              <a:solidFill>
                <a:srgbClr val="33996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Group 8"/>
            <p:cNvGrpSpPr>
              <a:grpSpLocks/>
            </p:cNvGrpSpPr>
            <p:nvPr/>
          </p:nvGrpSpPr>
          <p:grpSpPr bwMode="auto">
            <a:xfrm>
              <a:off x="2880" y="935"/>
              <a:ext cx="2450" cy="2994"/>
              <a:chOff x="2880" y="935"/>
              <a:chExt cx="2450" cy="2994"/>
            </a:xfrm>
          </p:grpSpPr>
          <p:sp>
            <p:nvSpPr>
              <p:cNvPr id="6" name="AutoShape 9" descr="横線 (太)"/>
              <p:cNvSpPr>
                <a:spLocks noChangeArrowheads="1"/>
              </p:cNvSpPr>
              <p:nvPr/>
            </p:nvSpPr>
            <p:spPr bwMode="auto">
              <a:xfrm flipH="1">
                <a:off x="2880" y="935"/>
                <a:ext cx="2450" cy="2994"/>
              </a:xfrm>
              <a:prstGeom prst="homePlate">
                <a:avLst>
                  <a:gd name="adj" fmla="val 14917"/>
                </a:avLst>
              </a:prstGeom>
              <a:pattFill prst="dkHorz">
                <a:fgClr>
                  <a:srgbClr val="CCCCFF"/>
                </a:fgClr>
                <a:bgClr>
                  <a:srgbClr val="CCECFF"/>
                </a:bgClr>
              </a:pattFill>
              <a:ln w="28575">
                <a:solidFill>
                  <a:srgbClr val="666699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Ins="360000" anchor="ctr"/>
              <a:lstStyle/>
              <a:p>
                <a:pPr>
                  <a:lnSpc>
                    <a:spcPct val="125000"/>
                  </a:lnSpc>
                </a:pPr>
                <a:r>
                  <a:rPr kumimoji="0" lang="zh-CN" altLang="en-US" sz="20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</a:t>
                </a:r>
                <a:r>
                  <a:rPr kumimoji="0" lang="zh-CN" altLang="en-US" sz="2000" b="1" u="sng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医学</a:t>
                </a:r>
                <a:r>
                  <a:rPr kumimoji="0" lang="zh-CN" altLang="en-US" sz="2000" b="1" u="sng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教育认证</a:t>
                </a:r>
                <a:r>
                  <a:rPr kumimoji="0" lang="zh-CN" altLang="en-US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由指定的专门机构、采用既定标准和程序对医学教育机构进行</a:t>
                </a:r>
                <a:r>
                  <a:rPr kumimoji="0" lang="zh-CN" altLang="en-US" sz="2000" b="1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审核与评估</a:t>
                </a:r>
                <a:r>
                  <a:rPr kumimoji="0" lang="zh-CN" altLang="en-US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的过程。</a:t>
                </a:r>
              </a:p>
              <a:p>
                <a:endPara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r"/>
                <a:r>
                  <a:rPr lang="en-US" altLang="zh-CN" sz="1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               </a:t>
                </a:r>
                <a:r>
                  <a:rPr lang="en-US" altLang="zh-CN" sz="1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—《</a:t>
                </a:r>
                <a:r>
                  <a:rPr lang="en-US" altLang="zh-CN" sz="1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Overview of Accreditation of</a:t>
                </a:r>
              </a:p>
              <a:p>
                <a:pPr algn="r"/>
                <a:r>
                  <a:rPr lang="en-US" altLang="zh-CN" sz="1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   Undergraduate Medical Education </a:t>
                </a:r>
                <a:r>
                  <a:rPr lang="en-US" altLang="zh-CN" sz="1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Programs  </a:t>
                </a:r>
                <a:r>
                  <a:rPr lang="en-US" altLang="zh-CN" sz="1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Worldwide》</a:t>
                </a:r>
                <a:endParaRPr lang="en-US" altLang="ja-JP" sz="12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5148" y="935"/>
                <a:ext cx="181" cy="2994"/>
              </a:xfrm>
              <a:prstGeom prst="rect">
                <a:avLst/>
              </a:prstGeom>
              <a:solidFill>
                <a:srgbClr val="6666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20255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50" dirty="0" smtClean="0">
                <a:ln w="11430"/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认证及其解读</a:t>
            </a:r>
            <a:endParaRPr lang="zh-CN" altLang="en-US" sz="3200" b="1" spc="50" dirty="0">
              <a:ln w="11430"/>
              <a:solidFill>
                <a:schemeClr val="bg1">
                  <a:lumMod val="7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547614" y="1412974"/>
            <a:ext cx="6235700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91440" anchor="b"/>
          <a:lstStyle/>
          <a:p>
            <a:pPr algn="ctr">
              <a:defRPr/>
            </a:pPr>
            <a:r>
              <a:rPr lang="zh-CN" altLang="en-US" sz="24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本科临床医学专业教育的要素</a:t>
            </a:r>
          </a:p>
        </p:txBody>
      </p:sp>
      <p:grpSp>
        <p:nvGrpSpPr>
          <p:cNvPr id="4" name="Group 5"/>
          <p:cNvGrpSpPr>
            <a:grpSpLocks/>
          </p:cNvGrpSpPr>
          <p:nvPr/>
        </p:nvGrpSpPr>
        <p:grpSpPr bwMode="auto">
          <a:xfrm>
            <a:off x="841177" y="2274986"/>
            <a:ext cx="7620000" cy="3170238"/>
            <a:chOff x="480" y="912"/>
            <a:chExt cx="4800" cy="3168"/>
          </a:xfrm>
        </p:grpSpPr>
        <p:sp>
          <p:nvSpPr>
            <p:cNvPr id="5" name="AutoShape 6" descr="横線 (太)"/>
            <p:cNvSpPr>
              <a:spLocks noChangeArrowheads="1"/>
            </p:cNvSpPr>
            <p:nvPr/>
          </p:nvSpPr>
          <p:spPr bwMode="auto">
            <a:xfrm>
              <a:off x="480" y="912"/>
              <a:ext cx="1920" cy="3168"/>
            </a:xfrm>
            <a:prstGeom prst="roundRect">
              <a:avLst>
                <a:gd name="adj" fmla="val 7708"/>
              </a:avLst>
            </a:prstGeom>
            <a:pattFill prst="dkHorz">
              <a:fgClr>
                <a:srgbClr val="EECACA"/>
              </a:fgClr>
              <a:bgClr>
                <a:srgbClr val="D0AAAA"/>
              </a:bgClr>
            </a:pattFill>
            <a:ln w="28575" algn="ctr">
              <a:solidFill>
                <a:srgbClr val="A77D7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anchor="ctr"/>
            <a:lstStyle/>
            <a:p>
              <a:pPr marL="180975" indent="-180975">
                <a:spcBef>
                  <a:spcPct val="20000"/>
                </a:spcBef>
                <a:spcAft>
                  <a:spcPct val="20000"/>
                </a:spcAft>
                <a:buSzPct val="85000"/>
                <a:buFont typeface="Wingdings" pitchFamily="2" charset="2"/>
                <a:buChar char="p"/>
              </a:pPr>
              <a:r>
                <a:rPr lang="zh-CN" altLang="en-US" sz="1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职业素质</a:t>
              </a:r>
            </a:p>
            <a:p>
              <a:pPr marL="180975" indent="-180975">
                <a:spcBef>
                  <a:spcPct val="20000"/>
                </a:spcBef>
                <a:spcAft>
                  <a:spcPct val="20000"/>
                </a:spcAft>
                <a:buSzPct val="85000"/>
                <a:buFont typeface="Wingdings" pitchFamily="2" charset="2"/>
                <a:buChar char="p"/>
              </a:pPr>
              <a:r>
                <a:rPr lang="zh-CN" altLang="en-US" sz="1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必备的基础知识（自然科学和临床学科）</a:t>
              </a:r>
            </a:p>
            <a:p>
              <a:pPr marL="180975" indent="-180975">
                <a:spcBef>
                  <a:spcPct val="20000"/>
                </a:spcBef>
                <a:spcAft>
                  <a:spcPct val="20000"/>
                </a:spcAft>
                <a:buSzPct val="85000"/>
                <a:buFont typeface="Wingdings" pitchFamily="2" charset="2"/>
                <a:buChar char="p"/>
              </a:pPr>
              <a:r>
                <a:rPr lang="zh-CN" altLang="en-US" sz="1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临床思维与技能</a:t>
              </a:r>
            </a:p>
            <a:p>
              <a:pPr marL="180975" indent="-180975">
                <a:spcBef>
                  <a:spcPct val="20000"/>
                </a:spcBef>
                <a:spcAft>
                  <a:spcPct val="20000"/>
                </a:spcAft>
                <a:buSzPct val="85000"/>
                <a:buFont typeface="Wingdings" pitchFamily="2" charset="2"/>
                <a:buChar char="p"/>
              </a:pPr>
              <a:r>
                <a:rPr lang="zh-CN" altLang="en-US" sz="1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交流技能</a:t>
              </a:r>
            </a:p>
            <a:p>
              <a:pPr marL="180975" indent="-180975">
                <a:spcBef>
                  <a:spcPct val="20000"/>
                </a:spcBef>
                <a:spcAft>
                  <a:spcPct val="20000"/>
                </a:spcAft>
                <a:buSzPct val="85000"/>
                <a:buFont typeface="Wingdings" pitchFamily="2" charset="2"/>
                <a:buChar char="p"/>
              </a:pPr>
              <a:r>
                <a:rPr lang="zh-CN" altLang="en-US" sz="1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预防观念（人群概念、健康促进和健康教育）</a:t>
              </a:r>
            </a:p>
            <a:p>
              <a:pPr marL="180975" indent="-180975">
                <a:spcBef>
                  <a:spcPct val="20000"/>
                </a:spcBef>
                <a:spcAft>
                  <a:spcPct val="20000"/>
                </a:spcAft>
                <a:buSzPct val="85000"/>
                <a:buFont typeface="Wingdings" pitchFamily="2" charset="2"/>
                <a:buChar char="p"/>
              </a:pPr>
              <a:r>
                <a:rPr lang="zh-CN" altLang="en-US" sz="1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科学方法和批判性思维</a:t>
              </a:r>
            </a:p>
            <a:p>
              <a:pPr marL="180975" indent="-180975">
                <a:spcBef>
                  <a:spcPct val="20000"/>
                </a:spcBef>
                <a:spcAft>
                  <a:spcPct val="20000"/>
                </a:spcAft>
                <a:buSzPct val="85000"/>
                <a:buFont typeface="Wingdings" pitchFamily="2" charset="2"/>
                <a:buChar char="p"/>
              </a:pPr>
              <a:r>
                <a:rPr lang="zh-CN" altLang="en-US" sz="1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终身学习能力</a:t>
              </a:r>
              <a:endParaRPr lang="ja-JP" altLang="en-US" sz="16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AutoShape 7"/>
            <p:cNvSpPr>
              <a:spLocks noChangeArrowheads="1"/>
            </p:cNvSpPr>
            <p:nvPr/>
          </p:nvSpPr>
          <p:spPr bwMode="auto">
            <a:xfrm>
              <a:off x="2496" y="1392"/>
              <a:ext cx="768" cy="624"/>
            </a:xfrm>
            <a:prstGeom prst="rightArrow">
              <a:avLst>
                <a:gd name="adj1" fmla="val 65065"/>
                <a:gd name="adj2" fmla="val 30769"/>
              </a:avLst>
            </a:prstGeom>
            <a:gradFill rotWithShape="0">
              <a:gsLst>
                <a:gs pos="0">
                  <a:srgbClr val="E4B4B4"/>
                </a:gs>
                <a:gs pos="100000">
                  <a:srgbClr val="6A5353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AutoShape 8"/>
            <p:cNvSpPr>
              <a:spLocks noChangeArrowheads="1"/>
            </p:cNvSpPr>
            <p:nvPr/>
          </p:nvSpPr>
          <p:spPr bwMode="auto">
            <a:xfrm>
              <a:off x="2496" y="2976"/>
              <a:ext cx="768" cy="624"/>
            </a:xfrm>
            <a:prstGeom prst="rightArrow">
              <a:avLst>
                <a:gd name="adj1" fmla="val 65065"/>
                <a:gd name="adj2" fmla="val 30769"/>
              </a:avLst>
            </a:prstGeom>
            <a:gradFill rotWithShape="0">
              <a:gsLst>
                <a:gs pos="0">
                  <a:srgbClr val="E4B4B4"/>
                </a:gs>
                <a:gs pos="100000">
                  <a:srgbClr val="6A5353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AutoShape 9"/>
            <p:cNvSpPr>
              <a:spLocks noChangeArrowheads="1"/>
            </p:cNvSpPr>
            <p:nvPr/>
          </p:nvSpPr>
          <p:spPr bwMode="auto">
            <a:xfrm>
              <a:off x="3360" y="912"/>
              <a:ext cx="1920" cy="1536"/>
            </a:xfrm>
            <a:prstGeom prst="roundRect">
              <a:avLst>
                <a:gd name="adj" fmla="val 7708"/>
              </a:avLst>
            </a:prstGeom>
            <a:solidFill>
              <a:srgbClr val="B88888"/>
            </a:solidFill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既是思考医学教育</a:t>
              </a:r>
              <a:r>
                <a:rPr lang="zh-CN" altLang="en-US" sz="2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改革</a:t>
              </a:r>
              <a:endPara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en-US" altLang="zh-CN" sz="2000" b="1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b="1" dirty="0" smtClean="0">
                  <a:solidFill>
                    <a:srgbClr val="0033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出发点</a:t>
              </a:r>
              <a:endParaRPr lang="ja-JP" altLang="en-US" sz="2000" b="1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AutoShape 10"/>
            <p:cNvSpPr>
              <a:spLocks noChangeArrowheads="1"/>
            </p:cNvSpPr>
            <p:nvPr/>
          </p:nvSpPr>
          <p:spPr bwMode="auto">
            <a:xfrm>
              <a:off x="3360" y="2544"/>
              <a:ext cx="1920" cy="1536"/>
            </a:xfrm>
            <a:prstGeom prst="roundRect">
              <a:avLst>
                <a:gd name="adj" fmla="val 7708"/>
              </a:avLst>
            </a:prstGeom>
            <a:solidFill>
              <a:srgbClr val="B88888"/>
            </a:solidFill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又是检验医学教育</a:t>
              </a:r>
              <a:r>
                <a:rPr lang="zh-CN" altLang="en-US" sz="2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结果</a:t>
              </a:r>
              <a:endPara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en-US" altLang="zh-CN" sz="2000" b="1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b="1" dirty="0" smtClean="0">
                  <a:solidFill>
                    <a:srgbClr val="0033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落脚点</a:t>
              </a:r>
              <a:endParaRPr lang="ja-JP" altLang="en-US" sz="2000" b="1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435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684213" y="1411188"/>
            <a:ext cx="576262" cy="10763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 kumimoji="1" sz="3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>
                <a:srgbClr val="008000"/>
              </a:buClr>
              <a:buSzPct val="80000"/>
              <a:buFont typeface="Wingdings" pitchFamily="2" charset="2"/>
              <a:buNone/>
              <a:defRPr/>
            </a:pPr>
            <a:r>
              <a:rPr lang="zh-CN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更新理念</a:t>
            </a:r>
          </a:p>
        </p:txBody>
      </p:sp>
      <p:sp>
        <p:nvSpPr>
          <p:cNvPr id="4" name="_s1033"/>
          <p:cNvSpPr>
            <a:spLocks noChangeArrowheads="1"/>
          </p:cNvSpPr>
          <p:nvPr/>
        </p:nvSpPr>
        <p:spPr bwMode="auto">
          <a:xfrm>
            <a:off x="1158875" y="1395313"/>
            <a:ext cx="1828800" cy="1123950"/>
          </a:xfrm>
          <a:prstGeom prst="roundRect">
            <a:avLst>
              <a:gd name="adj" fmla="val 16667"/>
            </a:avLst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lnSpc>
                <a:spcPct val="125000"/>
              </a:lnSpc>
              <a:defRPr/>
            </a:pP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以学生为中心</a:t>
            </a:r>
          </a:p>
          <a:p>
            <a:pPr algn="ctr">
              <a:lnSpc>
                <a:spcPct val="125000"/>
              </a:lnSpc>
              <a:defRPr/>
            </a:pP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以探究为基础</a:t>
            </a:r>
          </a:p>
          <a:p>
            <a:pPr algn="ctr">
              <a:lnSpc>
                <a:spcPct val="125000"/>
              </a:lnSpc>
              <a:defRPr/>
            </a:pP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以素质为导向</a:t>
            </a:r>
          </a:p>
        </p:txBody>
      </p:sp>
      <p:sp>
        <p:nvSpPr>
          <p:cNvPr id="5" name="_s1033"/>
          <p:cNvSpPr>
            <a:spLocks noChangeArrowheads="1"/>
          </p:cNvSpPr>
          <p:nvPr/>
        </p:nvSpPr>
        <p:spPr bwMode="auto">
          <a:xfrm>
            <a:off x="3581400" y="1385788"/>
            <a:ext cx="1889125" cy="1123950"/>
          </a:xfrm>
          <a:prstGeom prst="roundRect">
            <a:avLst>
              <a:gd name="adj" fmla="val 16667"/>
            </a:avLst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lnSpc>
                <a:spcPct val="125000"/>
              </a:lnSpc>
              <a:defRPr/>
            </a:pP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倡导自主学习</a:t>
            </a:r>
          </a:p>
          <a:p>
            <a:pPr algn="ctr">
              <a:lnSpc>
                <a:spcPct val="125000"/>
              </a:lnSpc>
              <a:defRPr/>
            </a:pP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推进案例教学</a:t>
            </a:r>
          </a:p>
          <a:p>
            <a:pPr algn="ctr">
              <a:lnSpc>
                <a:spcPct val="125000"/>
              </a:lnSpc>
              <a:defRPr/>
            </a:pP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突出能力培养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684213" y="3401913"/>
            <a:ext cx="576262" cy="15700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 kumimoji="1" sz="3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>
                <a:srgbClr val="008000"/>
              </a:buClr>
              <a:buSzPct val="80000"/>
              <a:buFont typeface="Wingdings" pitchFamily="2" charset="2"/>
              <a:buNone/>
              <a:defRPr/>
            </a:pPr>
            <a:r>
              <a:rPr lang="zh-CN" altLang="en-US" sz="160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创新模式机制</a:t>
            </a:r>
          </a:p>
        </p:txBody>
      </p:sp>
      <p:sp>
        <p:nvSpPr>
          <p:cNvPr id="7" name="_s1033"/>
          <p:cNvSpPr>
            <a:spLocks noChangeArrowheads="1"/>
          </p:cNvSpPr>
          <p:nvPr/>
        </p:nvSpPr>
        <p:spPr bwMode="auto">
          <a:xfrm>
            <a:off x="1154113" y="2984400"/>
            <a:ext cx="1833562" cy="1123950"/>
          </a:xfrm>
          <a:prstGeom prst="roundRect">
            <a:avLst>
              <a:gd name="adj" fmla="val 16667"/>
            </a:avLst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lnSpc>
                <a:spcPct val="125000"/>
              </a:lnSpc>
              <a:defRPr/>
            </a:pP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课程体系</a:t>
            </a:r>
          </a:p>
          <a:p>
            <a:pPr algn="ctr">
              <a:lnSpc>
                <a:spcPct val="125000"/>
              </a:lnSpc>
              <a:defRPr/>
            </a:pP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教学模式</a:t>
            </a:r>
          </a:p>
          <a:p>
            <a:pPr algn="ctr">
              <a:lnSpc>
                <a:spcPct val="125000"/>
              </a:lnSpc>
              <a:defRPr/>
            </a:pP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评价体系</a:t>
            </a:r>
          </a:p>
        </p:txBody>
      </p:sp>
      <p:sp>
        <p:nvSpPr>
          <p:cNvPr id="8" name="_s1033"/>
          <p:cNvSpPr>
            <a:spLocks noChangeArrowheads="1"/>
          </p:cNvSpPr>
          <p:nvPr/>
        </p:nvSpPr>
        <p:spPr bwMode="auto">
          <a:xfrm>
            <a:off x="3563938" y="2970113"/>
            <a:ext cx="1906587" cy="1123950"/>
          </a:xfrm>
          <a:prstGeom prst="roundRect">
            <a:avLst>
              <a:gd name="adj" fmla="val 16667"/>
            </a:avLst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lnSpc>
                <a:spcPct val="125000"/>
              </a:lnSpc>
              <a:defRPr/>
            </a:pP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器官系统为基础</a:t>
            </a:r>
          </a:p>
          <a:p>
            <a:pPr algn="ctr">
              <a:lnSpc>
                <a:spcPct val="125000"/>
              </a:lnSpc>
              <a:defRPr/>
            </a:pP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案例教学</a:t>
            </a:r>
          </a:p>
          <a:p>
            <a:pPr algn="ctr">
              <a:lnSpc>
                <a:spcPct val="125000"/>
              </a:lnSpc>
              <a:defRPr/>
            </a:pP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形成性评价</a:t>
            </a:r>
          </a:p>
        </p:txBody>
      </p:sp>
      <p:sp>
        <p:nvSpPr>
          <p:cNvPr id="9" name="_s1033"/>
          <p:cNvSpPr>
            <a:spLocks noChangeArrowheads="1"/>
          </p:cNvSpPr>
          <p:nvPr/>
        </p:nvSpPr>
        <p:spPr bwMode="auto">
          <a:xfrm>
            <a:off x="1150938" y="4554438"/>
            <a:ext cx="1836737" cy="1123950"/>
          </a:xfrm>
          <a:prstGeom prst="roundRect">
            <a:avLst>
              <a:gd name="adj" fmla="val 16667"/>
            </a:avLst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lnSpc>
                <a:spcPct val="125000"/>
              </a:lnSpc>
              <a:defRPr/>
            </a:pP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激励机制</a:t>
            </a:r>
          </a:p>
          <a:p>
            <a:pPr algn="ctr">
              <a:lnSpc>
                <a:spcPct val="125000"/>
              </a:lnSpc>
              <a:defRPr/>
            </a:pP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保障机制</a:t>
            </a:r>
          </a:p>
          <a:p>
            <a:pPr algn="ctr">
              <a:lnSpc>
                <a:spcPct val="125000"/>
              </a:lnSpc>
              <a:defRPr/>
            </a:pP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评价机制</a:t>
            </a:r>
          </a:p>
        </p:txBody>
      </p:sp>
      <p:sp>
        <p:nvSpPr>
          <p:cNvPr id="10" name="_s1033"/>
          <p:cNvSpPr>
            <a:spLocks noChangeArrowheads="1"/>
          </p:cNvSpPr>
          <p:nvPr/>
        </p:nvSpPr>
        <p:spPr bwMode="auto">
          <a:xfrm>
            <a:off x="3578225" y="4789388"/>
            <a:ext cx="1892300" cy="784225"/>
          </a:xfrm>
          <a:prstGeom prst="roundRect">
            <a:avLst>
              <a:gd name="adj" fmla="val 16667"/>
            </a:avLst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lnSpc>
                <a:spcPct val="125000"/>
              </a:lnSpc>
              <a:defRPr/>
            </a:pP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教师潜心教学</a:t>
            </a:r>
          </a:p>
          <a:p>
            <a:pPr algn="ctr">
              <a:lnSpc>
                <a:spcPct val="125000"/>
              </a:lnSpc>
              <a:defRPr/>
            </a:pP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学生自主学习</a:t>
            </a:r>
          </a:p>
        </p:txBody>
      </p:sp>
      <p:sp>
        <p:nvSpPr>
          <p:cNvPr id="11" name="_s1033"/>
          <p:cNvSpPr>
            <a:spLocks noChangeArrowheads="1"/>
          </p:cNvSpPr>
          <p:nvPr/>
        </p:nvSpPr>
        <p:spPr bwMode="auto">
          <a:xfrm>
            <a:off x="6946900" y="1501675"/>
            <a:ext cx="1512888" cy="1773238"/>
          </a:xfrm>
          <a:prstGeom prst="roundRect">
            <a:avLst>
              <a:gd name="adj" fmla="val 16667"/>
            </a:avLst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lnSpc>
                <a:spcPct val="125000"/>
              </a:lnSpc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人文精神↑</a:t>
            </a:r>
          </a:p>
          <a:p>
            <a:pPr algn="ctr">
              <a:lnSpc>
                <a:spcPct val="125000"/>
              </a:lnSpc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科学精神↑</a:t>
            </a:r>
          </a:p>
          <a:p>
            <a:pPr algn="ctr">
              <a:lnSpc>
                <a:spcPct val="125000"/>
              </a:lnSpc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学习能力↑</a:t>
            </a:r>
          </a:p>
          <a:p>
            <a:pPr algn="ctr">
              <a:lnSpc>
                <a:spcPct val="125000"/>
              </a:lnSpc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实践能力↑</a:t>
            </a:r>
          </a:p>
          <a:p>
            <a:pPr algn="ctr">
              <a:lnSpc>
                <a:spcPct val="125000"/>
              </a:lnSpc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国际视野↑</a:t>
            </a:r>
          </a:p>
        </p:txBody>
      </p:sp>
      <p:sp>
        <p:nvSpPr>
          <p:cNvPr id="12" name="Line 13"/>
          <p:cNvSpPr>
            <a:spLocks noChangeShapeType="1"/>
          </p:cNvSpPr>
          <p:nvPr/>
        </p:nvSpPr>
        <p:spPr bwMode="auto">
          <a:xfrm>
            <a:off x="3060700" y="1962050"/>
            <a:ext cx="4333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Line 14"/>
          <p:cNvSpPr>
            <a:spLocks noChangeShapeType="1"/>
          </p:cNvSpPr>
          <p:nvPr/>
        </p:nvSpPr>
        <p:spPr bwMode="auto">
          <a:xfrm>
            <a:off x="3060700" y="3619400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Line 15"/>
          <p:cNvSpPr>
            <a:spLocks noChangeShapeType="1"/>
          </p:cNvSpPr>
          <p:nvPr/>
        </p:nvSpPr>
        <p:spPr bwMode="auto">
          <a:xfrm>
            <a:off x="3060700" y="5130700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_s1033"/>
          <p:cNvSpPr>
            <a:spLocks noChangeArrowheads="1"/>
          </p:cNvSpPr>
          <p:nvPr/>
        </p:nvSpPr>
        <p:spPr bwMode="auto">
          <a:xfrm>
            <a:off x="6946900" y="3954363"/>
            <a:ext cx="1512888" cy="1463675"/>
          </a:xfrm>
          <a:prstGeom prst="roundRect">
            <a:avLst>
              <a:gd name="adj" fmla="val 16667"/>
            </a:avLst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lnSpc>
                <a:spcPct val="125000"/>
              </a:lnSpc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执业通过率</a:t>
            </a:r>
          </a:p>
          <a:p>
            <a:pPr algn="ctr">
              <a:lnSpc>
                <a:spcPct val="125000"/>
              </a:lnSpc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就业率</a:t>
            </a:r>
            <a:endParaRPr lang="en-US" altLang="zh-CN" sz="16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25000"/>
              </a:lnSpc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个性发展</a:t>
            </a:r>
          </a:p>
          <a:p>
            <a:pPr algn="ctr">
              <a:lnSpc>
                <a:spcPct val="125000"/>
              </a:lnSpc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专业认证</a:t>
            </a:r>
          </a:p>
        </p:txBody>
      </p:sp>
      <p:sp>
        <p:nvSpPr>
          <p:cNvPr id="16" name="Line 18"/>
          <p:cNvSpPr>
            <a:spLocks noChangeShapeType="1"/>
          </p:cNvSpPr>
          <p:nvPr/>
        </p:nvSpPr>
        <p:spPr bwMode="auto">
          <a:xfrm>
            <a:off x="7740650" y="3401913"/>
            <a:ext cx="0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右大括号 16"/>
          <p:cNvSpPr/>
          <p:nvPr/>
        </p:nvSpPr>
        <p:spPr bwMode="auto">
          <a:xfrm>
            <a:off x="5508625" y="2173188"/>
            <a:ext cx="215900" cy="2886075"/>
          </a:xfrm>
          <a:prstGeom prst="rightBrace">
            <a:avLst/>
          </a:prstGeom>
          <a:ln>
            <a:headEnd/>
            <a:tailEnd type="non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331913" y="2538313"/>
            <a:ext cx="15113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1600" b="1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教学理念</a:t>
            </a:r>
          </a:p>
        </p:txBody>
      </p:sp>
      <p:sp>
        <p:nvSpPr>
          <p:cNvPr id="19" name="TextBox 20"/>
          <p:cNvSpPr txBox="1">
            <a:spLocks noChangeArrowheads="1"/>
          </p:cNvSpPr>
          <p:nvPr/>
        </p:nvSpPr>
        <p:spPr bwMode="auto">
          <a:xfrm>
            <a:off x="1331913" y="4124225"/>
            <a:ext cx="15113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1600" b="1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培养模式</a:t>
            </a:r>
          </a:p>
        </p:txBody>
      </p:sp>
      <p:sp>
        <p:nvSpPr>
          <p:cNvPr id="20" name="TextBox 21"/>
          <p:cNvSpPr txBox="1">
            <a:spLocks noChangeArrowheads="1"/>
          </p:cNvSpPr>
          <p:nvPr/>
        </p:nvSpPr>
        <p:spPr bwMode="auto">
          <a:xfrm>
            <a:off x="1331913" y="5681563"/>
            <a:ext cx="15113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1600" b="1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体制机制</a:t>
            </a:r>
          </a:p>
        </p:txBody>
      </p:sp>
      <p:sp>
        <p:nvSpPr>
          <p:cNvPr id="21" name="Text Box 20"/>
          <p:cNvSpPr txBox="1">
            <a:spLocks noChangeArrowheads="1"/>
          </p:cNvSpPr>
          <p:nvPr/>
        </p:nvSpPr>
        <p:spPr bwMode="auto">
          <a:xfrm>
            <a:off x="5868988" y="2682775"/>
            <a:ext cx="358775" cy="1938338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五大教学工程</a:t>
            </a:r>
          </a:p>
        </p:txBody>
      </p:sp>
      <p:sp>
        <p:nvSpPr>
          <p:cNvPr id="22" name="右箭头 21"/>
          <p:cNvSpPr/>
          <p:nvPr/>
        </p:nvSpPr>
        <p:spPr bwMode="auto">
          <a:xfrm>
            <a:off x="6381750" y="3427313"/>
            <a:ext cx="422275" cy="485775"/>
          </a:xfrm>
          <a:prstGeom prst="rightArrow">
            <a:avLst/>
          </a:prstGeom>
          <a:ln>
            <a:headEnd type="none" w="med" len="med"/>
            <a:tailEnd type="none" w="med" len="med"/>
          </a:ln>
          <a:ex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/>
          <a:lstStyle/>
          <a:p>
            <a:pPr>
              <a:defRPr/>
            </a:pPr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spc="50" dirty="0" smtClean="0">
                <a:ln w="11430"/>
                <a:gradFill>
                  <a:gsLst>
                    <a:gs pos="0">
                      <a:srgbClr val="002060"/>
                    </a:gs>
                    <a:gs pos="100000">
                      <a:srgbClr val="002060"/>
                    </a:gs>
                  </a:gsLst>
                  <a:lin ang="5400000"/>
                </a:gradFill>
                <a:latin typeface="Arial" pitchFamily="34" charset="0"/>
                <a:ea typeface="微软雅黑" pitchFamily="34" charset="-122"/>
                <a:cs typeface="Arial" pitchFamily="34" charset="0"/>
              </a:rPr>
              <a:t>十二五总结</a:t>
            </a:r>
            <a:endParaRPr lang="zh-CN" altLang="en-US" sz="3200" b="1" spc="50" dirty="0">
              <a:ln w="11430"/>
              <a:gradFill>
                <a:gsLst>
                  <a:gs pos="0">
                    <a:srgbClr val="002060"/>
                  </a:gs>
                  <a:gs pos="100000">
                    <a:srgbClr val="002060"/>
                  </a:gs>
                </a:gsLst>
                <a:lin ang="5400000"/>
              </a:gra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100230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spc="50" dirty="0">
                <a:ln w="11430"/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十二五总结</a:t>
            </a:r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2082371" y="1340768"/>
            <a:ext cx="5184775" cy="3441700"/>
            <a:chOff x="703" y="935"/>
            <a:chExt cx="4446" cy="2813"/>
          </a:xfrm>
        </p:grpSpPr>
        <p:sp>
          <p:nvSpPr>
            <p:cNvPr id="4" name="Rectangle 4"/>
            <p:cNvSpPr>
              <a:spLocks noChangeArrowheads="1"/>
            </p:cNvSpPr>
            <p:nvPr/>
          </p:nvSpPr>
          <p:spPr bwMode="auto">
            <a:xfrm>
              <a:off x="703" y="935"/>
              <a:ext cx="455" cy="454"/>
            </a:xfrm>
            <a:prstGeom prst="rect">
              <a:avLst/>
            </a:prstGeom>
            <a:solidFill>
              <a:srgbClr val="3C3C64"/>
            </a:solidFill>
            <a:ln>
              <a:noFill/>
            </a:ln>
            <a:effectLst>
              <a:outerShdw dist="71842" dir="2700000" algn="ctr" rotWithShape="0">
                <a:srgbClr val="000099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TW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①</a:t>
              </a:r>
              <a:endParaRPr lang="en-US" altLang="ja-JP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1158" y="935"/>
              <a:ext cx="3991" cy="454"/>
            </a:xfrm>
            <a:prstGeom prst="rect">
              <a:avLst/>
            </a:prstGeom>
            <a:solidFill>
              <a:srgbClr val="C1C1F7"/>
            </a:solidFill>
            <a:ln>
              <a:noFill/>
            </a:ln>
            <a:effectLst>
              <a:outerShdw dist="71842" dir="2700000" algn="ctr" rotWithShape="0">
                <a:srgbClr val="000099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培养模式创新工程</a:t>
              </a:r>
              <a:endParaRPr lang="zh-CN" altLang="zh-CN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703" y="1525"/>
              <a:ext cx="455" cy="454"/>
            </a:xfrm>
            <a:prstGeom prst="rect">
              <a:avLst/>
            </a:prstGeom>
            <a:solidFill>
              <a:srgbClr val="3C3C64"/>
            </a:solidFill>
            <a:ln>
              <a:noFill/>
            </a:ln>
            <a:effectLst>
              <a:outerShdw dist="71842" dir="2700000" algn="ctr" rotWithShape="0">
                <a:srgbClr val="000099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TW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②</a:t>
              </a:r>
              <a:endParaRPr lang="en-US" altLang="ja-JP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1158" y="1525"/>
              <a:ext cx="3991" cy="454"/>
            </a:xfrm>
            <a:prstGeom prst="rect">
              <a:avLst/>
            </a:prstGeom>
            <a:solidFill>
              <a:srgbClr val="C1C1F7"/>
            </a:solidFill>
            <a:ln>
              <a:noFill/>
            </a:ln>
            <a:effectLst>
              <a:outerShdw dist="71842" dir="2700000" algn="ctr" rotWithShape="0">
                <a:srgbClr val="000099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实践能力提升工程</a:t>
              </a:r>
              <a:endParaRPr lang="zh-CN" altLang="zh-CN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703" y="2114"/>
              <a:ext cx="455" cy="454"/>
            </a:xfrm>
            <a:prstGeom prst="rect">
              <a:avLst/>
            </a:prstGeom>
            <a:solidFill>
              <a:srgbClr val="3C3C64"/>
            </a:solidFill>
            <a:ln>
              <a:noFill/>
            </a:ln>
            <a:effectLst>
              <a:outerShdw dist="71842" dir="2700000" algn="ctr" rotWithShape="0">
                <a:srgbClr val="000099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TW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③</a:t>
              </a:r>
              <a:endParaRPr lang="en-US" altLang="ja-JP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1158" y="2114"/>
              <a:ext cx="3991" cy="454"/>
            </a:xfrm>
            <a:prstGeom prst="rect">
              <a:avLst/>
            </a:prstGeom>
            <a:solidFill>
              <a:srgbClr val="C1C1F7"/>
            </a:solidFill>
            <a:ln>
              <a:noFill/>
            </a:ln>
            <a:effectLst>
              <a:outerShdw dist="71842" dir="2700000" algn="ctr" rotWithShape="0">
                <a:srgbClr val="000099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优质资源建设工程</a:t>
              </a:r>
              <a:endParaRPr lang="zh-CN" altLang="zh-CN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703" y="2704"/>
              <a:ext cx="455" cy="454"/>
            </a:xfrm>
            <a:prstGeom prst="rect">
              <a:avLst/>
            </a:prstGeom>
            <a:solidFill>
              <a:srgbClr val="3C3C64"/>
            </a:solidFill>
            <a:ln>
              <a:noFill/>
            </a:ln>
            <a:effectLst>
              <a:outerShdw dist="71842" dir="2700000" algn="ctr" rotWithShape="0">
                <a:srgbClr val="000099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TW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④</a:t>
              </a:r>
              <a:endParaRPr lang="en-US" altLang="ja-JP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1158" y="2704"/>
              <a:ext cx="3991" cy="454"/>
            </a:xfrm>
            <a:prstGeom prst="rect">
              <a:avLst/>
            </a:prstGeom>
            <a:solidFill>
              <a:srgbClr val="C1C1F7"/>
            </a:solidFill>
            <a:ln>
              <a:noFill/>
            </a:ln>
            <a:effectLst>
              <a:outerShdw dist="71842" dir="2700000" algn="ctr" rotWithShape="0">
                <a:srgbClr val="000099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教师发展激励工程</a:t>
              </a:r>
              <a:endParaRPr lang="zh-CN" altLang="zh-CN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703" y="3294"/>
              <a:ext cx="455" cy="454"/>
            </a:xfrm>
            <a:prstGeom prst="rect">
              <a:avLst/>
            </a:prstGeom>
            <a:solidFill>
              <a:srgbClr val="3C3C64"/>
            </a:solidFill>
            <a:ln>
              <a:noFill/>
            </a:ln>
            <a:effectLst>
              <a:outerShdw dist="71842" dir="2700000" algn="ctr" rotWithShape="0">
                <a:srgbClr val="000099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TW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⑤</a:t>
              </a:r>
              <a:endParaRPr lang="en-US" altLang="ja-JP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1158" y="3294"/>
              <a:ext cx="3991" cy="454"/>
            </a:xfrm>
            <a:prstGeom prst="rect">
              <a:avLst/>
            </a:prstGeom>
            <a:solidFill>
              <a:srgbClr val="C1C1F7"/>
            </a:solidFill>
            <a:ln>
              <a:noFill/>
            </a:ln>
            <a:effectLst>
              <a:outerShdw dist="71842" dir="2700000" algn="ctr" rotWithShape="0">
                <a:srgbClr val="000099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教学管理优化工程</a:t>
              </a:r>
              <a:endParaRPr lang="zh-CN" altLang="zh-CN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395536" y="5134832"/>
            <a:ext cx="8424936" cy="10156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bg2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24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关于强化教学工作中心地位，全面提高人才培养质量的意见</a:t>
            </a:r>
            <a:r>
              <a:rPr lang="en-US" altLang="zh-CN" sz="24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  <a:p>
            <a:pPr algn="ctr">
              <a:lnSpc>
                <a:spcPct val="125000"/>
              </a:lnSpc>
            </a:pP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（教学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条）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420135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spc="50" dirty="0">
                <a:ln w="11430"/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十二五总结</a:t>
            </a:r>
          </a:p>
        </p:txBody>
      </p:sp>
      <p:grpSp>
        <p:nvGrpSpPr>
          <p:cNvPr id="3" name="组合 22"/>
          <p:cNvGrpSpPr>
            <a:grpSpLocks/>
          </p:cNvGrpSpPr>
          <p:nvPr/>
        </p:nvGrpSpPr>
        <p:grpSpPr bwMode="auto">
          <a:xfrm>
            <a:off x="647700" y="1196752"/>
            <a:ext cx="3784600" cy="555625"/>
            <a:chOff x="2520504" y="1152327"/>
            <a:chExt cx="5184576" cy="555631"/>
          </a:xfrm>
        </p:grpSpPr>
        <p:sp>
          <p:nvSpPr>
            <p:cNvPr id="4" name="Rectangle 4"/>
            <p:cNvSpPr>
              <a:spLocks noChangeArrowheads="1"/>
            </p:cNvSpPr>
            <p:nvPr/>
          </p:nvSpPr>
          <p:spPr bwMode="auto">
            <a:xfrm>
              <a:off x="2520504" y="1152327"/>
              <a:ext cx="528462" cy="555631"/>
            </a:xfrm>
            <a:prstGeom prst="rect">
              <a:avLst/>
            </a:prstGeom>
            <a:solidFill>
              <a:srgbClr val="3C3C64"/>
            </a:solidFill>
            <a:ln>
              <a:noFill/>
            </a:ln>
            <a:effectLst>
              <a:outerShdw dist="71842" dir="2700000" algn="ctr" rotWithShape="0">
                <a:srgbClr val="000099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TW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①</a:t>
              </a:r>
              <a:endParaRPr lang="en-US" altLang="ja-JP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3048966" y="1152327"/>
              <a:ext cx="4656114" cy="555631"/>
            </a:xfrm>
            <a:prstGeom prst="rect">
              <a:avLst/>
            </a:prstGeom>
            <a:solidFill>
              <a:srgbClr val="C1C1F7"/>
            </a:solidFill>
            <a:ln>
              <a:noFill/>
            </a:ln>
            <a:effectLst>
              <a:outerShdw dist="71842" dir="2700000" algn="ctr" rotWithShape="0">
                <a:srgbClr val="000099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培养模式创新工程</a:t>
              </a:r>
              <a:endPara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Rectangle 51"/>
          <p:cNvSpPr>
            <a:spLocks noChangeArrowheads="1"/>
          </p:cNvSpPr>
          <p:nvPr/>
        </p:nvSpPr>
        <p:spPr bwMode="auto">
          <a:xfrm>
            <a:off x="647700" y="2163628"/>
            <a:ext cx="7921625" cy="378565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25000"/>
              </a:spcBef>
              <a:buFont typeface="Wingdings" pitchFamily="2" charset="2"/>
              <a:buChar char="Ø"/>
              <a:defRPr/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教育部卫生部“卓越医生教育培养计划 ”</a:t>
            </a: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25000"/>
              </a:spcBef>
              <a:buFont typeface="Wingdings" pitchFamily="2" charset="2"/>
              <a:buChar char="Ø"/>
              <a:defRPr/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教育部卫生部专业综合改革试点</a:t>
            </a:r>
            <a:r>
              <a:rPr lang="zh-CN" altLang="en-US" sz="2000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－临床医学＋预防医学</a:t>
            </a:r>
            <a:endParaRPr lang="en-US" altLang="zh-CN" sz="2000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25000"/>
              </a:spcBef>
              <a:buFont typeface="Wingdings" pitchFamily="2" charset="2"/>
              <a:buChar char="Ø"/>
              <a:defRPr/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临床医学专业 “试点班”（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级开始</a:t>
            </a:r>
            <a:r>
              <a:rPr lang="zh-CN" altLang="en-US" sz="2000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）－培养方案＋课程体系</a:t>
            </a:r>
          </a:p>
          <a:p>
            <a:pPr>
              <a:lnSpc>
                <a:spcPct val="150000"/>
              </a:lnSpc>
              <a:spcBef>
                <a:spcPct val="25000"/>
              </a:spcBef>
              <a:buFont typeface="Wingdings" pitchFamily="2" charset="2"/>
              <a:buChar char="Ø"/>
              <a:defRPr/>
            </a:pPr>
            <a:r>
              <a:rPr lang="zh-CN" altLang="en-US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完成了全校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各专业培养方案和课程体系修订</a:t>
            </a:r>
          </a:p>
          <a:p>
            <a:pPr>
              <a:lnSpc>
                <a:spcPct val="150000"/>
              </a:lnSpc>
              <a:spcBef>
                <a:spcPct val="25000"/>
              </a:spcBef>
              <a:buFont typeface="Wingdings" pitchFamily="2" charset="2"/>
              <a:buChar char="Ø"/>
              <a:defRPr/>
            </a:pPr>
            <a:r>
              <a:rPr lang="en-US" altLang="zh-CN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PBL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教学有序推进</a:t>
            </a:r>
            <a:r>
              <a:rPr lang="zh-CN" altLang="en-US" sz="2000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（试点班 </a:t>
            </a:r>
            <a:r>
              <a:rPr lang="zh-CN" altLang="en-US" sz="2000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→ </a:t>
            </a:r>
            <a:r>
              <a:rPr lang="en-US" altLang="zh-CN" sz="2000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sz="2000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级临床医学专业）</a:t>
            </a:r>
            <a:endParaRPr lang="en-US" altLang="zh-CN" sz="2000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spcBef>
                <a:spcPct val="25000"/>
              </a:spcBef>
              <a:buFont typeface="Wingdings" pitchFamily="2" charset="2"/>
              <a:buChar char="Ø"/>
              <a:defRPr/>
            </a:pPr>
            <a:r>
              <a:rPr lang="zh-CN" altLang="en-US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临床医学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（“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”一体化）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培养方案和课程体系构建</a:t>
            </a:r>
            <a:endParaRPr lang="en-US" altLang="zh-CN" sz="20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spcBef>
                <a:spcPct val="25000"/>
              </a:spcBef>
              <a:buFont typeface="Wingdings" pitchFamily="2" charset="2"/>
              <a:buChar char="Ø"/>
              <a:defRPr/>
            </a:pPr>
            <a:r>
              <a:rPr lang="zh-CN" altLang="en-US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江苏省品牌专业申报和建设规划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420135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spc="50" dirty="0">
                <a:ln w="11430"/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十二五总结</a:t>
            </a:r>
          </a:p>
        </p:txBody>
      </p:sp>
      <p:grpSp>
        <p:nvGrpSpPr>
          <p:cNvPr id="3" name="组合 22"/>
          <p:cNvGrpSpPr>
            <a:grpSpLocks/>
          </p:cNvGrpSpPr>
          <p:nvPr/>
        </p:nvGrpSpPr>
        <p:grpSpPr bwMode="auto">
          <a:xfrm>
            <a:off x="647700" y="1188120"/>
            <a:ext cx="3784600" cy="555625"/>
            <a:chOff x="2520504" y="1152327"/>
            <a:chExt cx="5184576" cy="555631"/>
          </a:xfrm>
        </p:grpSpPr>
        <p:sp>
          <p:nvSpPr>
            <p:cNvPr id="4" name="Rectangle 4"/>
            <p:cNvSpPr>
              <a:spLocks noChangeArrowheads="1"/>
            </p:cNvSpPr>
            <p:nvPr/>
          </p:nvSpPr>
          <p:spPr bwMode="auto">
            <a:xfrm>
              <a:off x="2520504" y="1152327"/>
              <a:ext cx="528462" cy="555631"/>
            </a:xfrm>
            <a:prstGeom prst="rect">
              <a:avLst/>
            </a:prstGeom>
            <a:solidFill>
              <a:srgbClr val="3C3C64"/>
            </a:solidFill>
            <a:ln>
              <a:noFill/>
            </a:ln>
            <a:effectLst>
              <a:outerShdw dist="71842" dir="2700000" algn="ctr" rotWithShape="0">
                <a:srgbClr val="000099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TW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②</a:t>
              </a:r>
              <a:endParaRPr lang="en-US" altLang="ja-JP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3048966" y="1152327"/>
              <a:ext cx="4656114" cy="555631"/>
            </a:xfrm>
            <a:prstGeom prst="rect">
              <a:avLst/>
            </a:prstGeom>
            <a:solidFill>
              <a:srgbClr val="C1C1F7"/>
            </a:solidFill>
            <a:ln>
              <a:noFill/>
            </a:ln>
            <a:effectLst>
              <a:outerShdw dist="71842" dir="2700000" algn="ctr" rotWithShape="0">
                <a:srgbClr val="000099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实践能力提升工程</a:t>
              </a:r>
              <a:endPara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Rectangle 51"/>
          <p:cNvSpPr>
            <a:spLocks noChangeArrowheads="1"/>
          </p:cNvSpPr>
          <p:nvPr/>
        </p:nvSpPr>
        <p:spPr bwMode="auto">
          <a:xfrm>
            <a:off x="754831" y="2060848"/>
            <a:ext cx="7921625" cy="432426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25000"/>
              </a:spcBef>
              <a:buFont typeface="Wingdings" pitchFamily="2" charset="2"/>
              <a:buChar char="Ø"/>
              <a:defRPr/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课程体系修订，增加实践学时比重</a:t>
            </a: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25000"/>
              </a:spcBef>
              <a:buFont typeface="Wingdings" pitchFamily="2" charset="2"/>
              <a:buChar char="Ø"/>
              <a:defRPr/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提高实践教学课时系数：</a:t>
            </a:r>
            <a:r>
              <a:rPr lang="zh-CN" altLang="en-US" sz="2000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实验（</a:t>
            </a:r>
            <a:r>
              <a:rPr lang="en-US" altLang="zh-CN" sz="2000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0.5→0.8</a:t>
            </a:r>
            <a:r>
              <a:rPr lang="zh-CN" altLang="en-US" sz="2000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）见习（</a:t>
            </a:r>
            <a:r>
              <a:rPr lang="en-US" altLang="zh-CN" sz="2000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0.4→0.7</a:t>
            </a:r>
            <a:r>
              <a:rPr lang="zh-CN" altLang="en-US" sz="2000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000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25000"/>
              </a:spcBef>
              <a:buFont typeface="Wingdings" pitchFamily="2" charset="2"/>
              <a:buChar char="Ø"/>
              <a:defRPr/>
            </a:pPr>
            <a:r>
              <a:rPr lang="zh-CN" altLang="en-US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设置早期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临床课程：</a:t>
            </a:r>
            <a:r>
              <a:rPr lang="zh-CN" altLang="en-US" sz="2000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新生研讨＋临床观摩</a:t>
            </a:r>
            <a:r>
              <a:rPr lang="zh-CN" altLang="en-US" sz="2000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体验＋社区卫生实践</a:t>
            </a:r>
            <a:endParaRPr lang="en-US" altLang="zh-CN" sz="2000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25000"/>
              </a:spcBef>
              <a:buFont typeface="Wingdings" pitchFamily="2" charset="2"/>
              <a:buChar char="Ø"/>
              <a:defRPr/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完善了临床中期教学检查制度：</a:t>
            </a:r>
            <a:r>
              <a:rPr lang="zh-CN" altLang="en-US" sz="2000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模拟诊疗＋知识抢答＋医患沟通</a:t>
            </a:r>
            <a:endParaRPr lang="en-US" altLang="zh-CN" sz="2000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25000"/>
              </a:spcBef>
              <a:buFont typeface="Wingdings" pitchFamily="2" charset="2"/>
              <a:buChar char="Ø"/>
              <a:defRPr/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构建了大学生科研创新平台：</a:t>
            </a:r>
            <a:r>
              <a:rPr lang="zh-CN" altLang="en-US" sz="2000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重点实验室向本科生</a:t>
            </a:r>
            <a:r>
              <a:rPr lang="zh-CN" altLang="en-US" sz="2000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开放</a:t>
            </a:r>
            <a:endParaRPr lang="en-US" altLang="zh-CN" sz="2000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25000"/>
              </a:spcBef>
              <a:buFont typeface="Wingdings" pitchFamily="2" charset="2"/>
              <a:buChar char="Ø"/>
              <a:defRPr/>
            </a:pPr>
            <a:r>
              <a:rPr lang="zh-CN" altLang="en-US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全国大学生临床技能大赛成绩优异</a:t>
            </a: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25000"/>
              </a:spcBef>
              <a:buFont typeface="Wingdings" pitchFamily="2" charset="2"/>
              <a:buChar char="Ø"/>
              <a:defRPr/>
            </a:pPr>
            <a:r>
              <a:rPr lang="zh-CN" altLang="en-US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宁校区“模拟医院”和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OSCE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中心建设</a:t>
            </a:r>
            <a:endParaRPr lang="en-US" altLang="zh-CN" sz="20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25000"/>
              </a:spcBef>
              <a:buFont typeface="Wingdings" pitchFamily="2" charset="2"/>
              <a:buChar char="Ø"/>
              <a:defRPr/>
            </a:pPr>
            <a:r>
              <a:rPr lang="zh-CN" altLang="en-US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附属医院教学评估认证</a:t>
            </a: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420135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spc="50" dirty="0">
                <a:ln w="11430"/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十二五总结</a:t>
            </a:r>
          </a:p>
        </p:txBody>
      </p:sp>
      <p:grpSp>
        <p:nvGrpSpPr>
          <p:cNvPr id="3" name="组合 22"/>
          <p:cNvGrpSpPr>
            <a:grpSpLocks/>
          </p:cNvGrpSpPr>
          <p:nvPr/>
        </p:nvGrpSpPr>
        <p:grpSpPr bwMode="auto">
          <a:xfrm>
            <a:off x="647700" y="1124744"/>
            <a:ext cx="3784600" cy="555625"/>
            <a:chOff x="2520504" y="1152327"/>
            <a:chExt cx="5184576" cy="555631"/>
          </a:xfrm>
        </p:grpSpPr>
        <p:sp>
          <p:nvSpPr>
            <p:cNvPr id="4" name="Rectangle 4"/>
            <p:cNvSpPr>
              <a:spLocks noChangeArrowheads="1"/>
            </p:cNvSpPr>
            <p:nvPr/>
          </p:nvSpPr>
          <p:spPr bwMode="auto">
            <a:xfrm>
              <a:off x="2520504" y="1152327"/>
              <a:ext cx="528462" cy="555631"/>
            </a:xfrm>
            <a:prstGeom prst="rect">
              <a:avLst/>
            </a:prstGeom>
            <a:solidFill>
              <a:srgbClr val="3C3C64"/>
            </a:solidFill>
            <a:ln>
              <a:noFill/>
            </a:ln>
            <a:effectLst>
              <a:outerShdw dist="71842" dir="2700000" algn="ctr" rotWithShape="0">
                <a:srgbClr val="000099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TW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③</a:t>
              </a:r>
              <a:endParaRPr lang="en-US" altLang="ja-JP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3048966" y="1152327"/>
              <a:ext cx="4656114" cy="555631"/>
            </a:xfrm>
            <a:prstGeom prst="rect">
              <a:avLst/>
            </a:prstGeom>
            <a:solidFill>
              <a:srgbClr val="C1C1F7"/>
            </a:solidFill>
            <a:ln>
              <a:noFill/>
            </a:ln>
            <a:effectLst>
              <a:outerShdw dist="71842" dir="2700000" algn="ctr" rotWithShape="0">
                <a:srgbClr val="000099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优质资源建设工程</a:t>
              </a:r>
              <a:endPara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Rectangle 51"/>
          <p:cNvSpPr>
            <a:spLocks noChangeArrowheads="1"/>
          </p:cNvSpPr>
          <p:nvPr/>
        </p:nvSpPr>
        <p:spPr bwMode="auto">
          <a:xfrm>
            <a:off x="647700" y="2073406"/>
            <a:ext cx="8245475" cy="410881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25000"/>
              </a:spcBef>
              <a:buFont typeface="Wingdings" pitchFamily="2" charset="2"/>
              <a:buChar char="Ø"/>
              <a:defRPr/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数字化自主学习平台建设彰显特色</a:t>
            </a: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ct val="25000"/>
              </a:spcBef>
              <a:buFont typeface="Wingdings" panose="05000000000000000000" pitchFamily="2" charset="2"/>
              <a:buChar char="ü"/>
              <a:defRPr/>
            </a:pP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课程中心：</a:t>
            </a:r>
            <a:r>
              <a:rPr lang="zh-CN" altLang="en-US" sz="1800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zh-CN" altLang="en-US" sz="1800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r>
              <a:rPr lang="en-US" altLang="zh-CN" sz="1800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400</a:t>
            </a:r>
            <a:r>
              <a:rPr lang="zh-CN" altLang="en-US" sz="1800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多门＋应用成效显著</a:t>
            </a:r>
            <a:endParaRPr lang="en-US" altLang="zh-CN" sz="1800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ct val="25000"/>
              </a:spcBef>
              <a:buFont typeface="Wingdings" panose="05000000000000000000" pitchFamily="2" charset="2"/>
              <a:buChar char="ü"/>
              <a:defRPr/>
            </a:pP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大子平台：</a:t>
            </a:r>
            <a:r>
              <a:rPr lang="zh-CN" altLang="en-US" sz="1800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解剖＋形态＋机能＋诊断＋外科＋医学影像＋执业医师考试</a:t>
            </a:r>
            <a:endParaRPr lang="en-US" altLang="zh-CN" sz="1800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ct val="25000"/>
              </a:spcBef>
              <a:buFont typeface="Wingdings" panose="05000000000000000000" pitchFamily="2" charset="2"/>
              <a:buChar char="ü"/>
              <a:defRPr/>
            </a:pP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答疑系统：试用效果较好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ct val="25000"/>
              </a:spcBef>
              <a:buFont typeface="Wingdings" panose="05000000000000000000" pitchFamily="2" charset="2"/>
              <a:buChar char="ü"/>
              <a:defRPr/>
            </a:pP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智慧教室：</a:t>
            </a:r>
            <a:r>
              <a:rPr lang="zh-CN" altLang="en-US" sz="1800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视频录制，用于网络课程资源</a:t>
            </a:r>
            <a:r>
              <a:rPr lang="zh-CN" altLang="en-US" sz="1800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建设</a:t>
            </a:r>
            <a:endParaRPr lang="en-US" altLang="zh-CN" sz="1800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25000"/>
              </a:spcBef>
              <a:buFont typeface="Wingdings" pitchFamily="2" charset="2"/>
              <a:buChar char="Ø"/>
              <a:defRPr/>
            </a:pPr>
            <a:r>
              <a:rPr lang="en-US" altLang="zh-CN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Body3D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数字人</a:t>
            </a:r>
            <a:endParaRPr lang="en-US" altLang="zh-CN" sz="20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25000"/>
              </a:spcBef>
              <a:buFont typeface="Wingdings" pitchFamily="2" charset="2"/>
              <a:buChar char="Ø"/>
              <a:defRPr/>
            </a:pPr>
            <a:r>
              <a:rPr lang="zh-CN" altLang="en-US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国家级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精品视频公开课（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门）＋国家级精品资源共享课（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门）</a:t>
            </a: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25000"/>
              </a:spcBef>
              <a:buFont typeface="Wingdings" pitchFamily="2" charset="2"/>
              <a:buChar char="Ø"/>
              <a:defRPr/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国家级虚拟仿真实验教学示范中心：</a:t>
            </a:r>
            <a:r>
              <a:rPr lang="zh-CN" altLang="en-US" sz="2000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基础医学</a:t>
            </a:r>
            <a:endParaRPr lang="en-US" altLang="zh-CN" sz="2000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420135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spc="50" dirty="0">
                <a:ln w="11430"/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十二五总结</a:t>
            </a:r>
          </a:p>
        </p:txBody>
      </p:sp>
      <p:grpSp>
        <p:nvGrpSpPr>
          <p:cNvPr id="3" name="组合 22"/>
          <p:cNvGrpSpPr>
            <a:grpSpLocks/>
          </p:cNvGrpSpPr>
          <p:nvPr/>
        </p:nvGrpSpPr>
        <p:grpSpPr bwMode="auto">
          <a:xfrm>
            <a:off x="647700" y="1196752"/>
            <a:ext cx="3784600" cy="555625"/>
            <a:chOff x="2520504" y="1152327"/>
            <a:chExt cx="5184576" cy="555631"/>
          </a:xfrm>
        </p:grpSpPr>
        <p:sp>
          <p:nvSpPr>
            <p:cNvPr id="4" name="Rectangle 4"/>
            <p:cNvSpPr>
              <a:spLocks noChangeArrowheads="1"/>
            </p:cNvSpPr>
            <p:nvPr/>
          </p:nvSpPr>
          <p:spPr bwMode="auto">
            <a:xfrm>
              <a:off x="2520504" y="1152327"/>
              <a:ext cx="528462" cy="555631"/>
            </a:xfrm>
            <a:prstGeom prst="rect">
              <a:avLst/>
            </a:prstGeom>
            <a:solidFill>
              <a:srgbClr val="3C3C64"/>
            </a:solidFill>
            <a:ln>
              <a:noFill/>
            </a:ln>
            <a:effectLst>
              <a:outerShdw dist="71842" dir="2700000" algn="ctr" rotWithShape="0">
                <a:srgbClr val="000099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TW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④</a:t>
              </a:r>
              <a:endParaRPr lang="en-US" altLang="ja-JP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3048966" y="1152327"/>
              <a:ext cx="4656114" cy="555631"/>
            </a:xfrm>
            <a:prstGeom prst="rect">
              <a:avLst/>
            </a:prstGeom>
            <a:solidFill>
              <a:srgbClr val="C1C1F7"/>
            </a:solidFill>
            <a:ln>
              <a:noFill/>
            </a:ln>
            <a:effectLst>
              <a:outerShdw dist="71842" dir="2700000" algn="ctr" rotWithShape="0">
                <a:srgbClr val="000099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教师发展激励工程</a:t>
              </a:r>
              <a:endPara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611188" y="2060848"/>
            <a:ext cx="8353425" cy="424731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25000"/>
              </a:spcBef>
              <a:buFont typeface="Wingdings" pitchFamily="2" charset="2"/>
              <a:buChar char="Ø"/>
              <a:defRPr/>
            </a:pPr>
            <a:r>
              <a:rPr lang="zh-CN" altLang="en-US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构建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了新的教学业绩评价指标体系</a:t>
            </a:r>
          </a:p>
          <a:p>
            <a:pPr>
              <a:lnSpc>
                <a:spcPct val="150000"/>
              </a:lnSpc>
              <a:spcBef>
                <a:spcPct val="25000"/>
              </a:spcBef>
              <a:buFont typeface="Wingdings" pitchFamily="2" charset="2"/>
              <a:buChar char="Ø"/>
              <a:defRPr/>
            </a:pPr>
            <a:r>
              <a:rPr lang="zh-CN" altLang="en-US" sz="200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教学委员会“教授职称特别推荐程序</a:t>
            </a:r>
            <a:r>
              <a:rPr lang="zh-CN" altLang="en-US" sz="2000" dirty="0" smtClean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”－</a:t>
            </a:r>
            <a:r>
              <a:rPr lang="zh-CN" altLang="en-US" sz="2000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教学教授</a:t>
            </a:r>
            <a:endParaRPr lang="en-US" altLang="zh-CN" sz="2000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25000"/>
              </a:spcBef>
              <a:buFont typeface="Wingdings" pitchFamily="2" charset="2"/>
              <a:buChar char="Ø"/>
              <a:defRPr/>
            </a:pPr>
            <a:r>
              <a:rPr lang="zh-CN" altLang="en-US" sz="2000" dirty="0" smtClean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研究生</a:t>
            </a:r>
            <a:r>
              <a:rPr lang="zh-CN" altLang="en-US" sz="200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助教</a:t>
            </a:r>
            <a:r>
              <a:rPr lang="zh-CN" altLang="en-US" sz="2000" dirty="0" smtClean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制度</a:t>
            </a:r>
            <a:endParaRPr lang="en-US" altLang="zh-CN" sz="2000" dirty="0" smtClean="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25000"/>
              </a:spcBef>
              <a:buFont typeface="Wingdings" pitchFamily="2" charset="2"/>
              <a:buChar char="Ø"/>
              <a:defRPr/>
            </a:pPr>
            <a:r>
              <a:rPr lang="zh-CN" altLang="en-US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成立了教师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发展中心</a:t>
            </a:r>
            <a:r>
              <a:rPr lang="zh-CN" altLang="en-US" sz="200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教师培训＋教学资源＋教学业绩评价＋</a:t>
            </a:r>
            <a:r>
              <a:rPr lang="zh-CN" altLang="en-US" sz="2000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质量监控</a:t>
            </a:r>
            <a:endParaRPr lang="en-US" altLang="zh-CN" sz="2000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25000"/>
              </a:spcBef>
              <a:buFont typeface="Wingdings" pitchFamily="2" charset="2"/>
              <a:buChar char="Ø"/>
              <a:defRPr/>
            </a:pPr>
            <a:r>
              <a:rPr lang="zh-CN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构建</a:t>
            </a:r>
            <a:r>
              <a:rPr lang="zh-CN" altLang="zh-CN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了教师</a:t>
            </a:r>
            <a:r>
              <a:rPr lang="zh-CN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教学发展管理组织体系和培训</a:t>
            </a:r>
            <a:r>
              <a:rPr lang="zh-CN" altLang="zh-CN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体系，规范化、制度化、分阶段、分层次、分类开展各种培训、考核工作，成效显著。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25000"/>
              </a:spcBef>
              <a:buFont typeface="Wingdings" pitchFamily="2" charset="2"/>
              <a:buChar char="Ø"/>
              <a:defRPr/>
            </a:pPr>
            <a:r>
              <a:rPr lang="en-US" altLang="zh-CN" sz="200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南京医科大学青年教师教学培训工作实施办法（试行）</a:t>
            </a:r>
            <a:r>
              <a:rPr lang="en-US" altLang="zh-CN" sz="200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  <a:p>
            <a:pPr>
              <a:lnSpc>
                <a:spcPct val="150000"/>
              </a:lnSpc>
              <a:spcBef>
                <a:spcPct val="25000"/>
              </a:spcBef>
              <a:buFont typeface="Wingdings" pitchFamily="2" charset="2"/>
              <a:buChar char="Ø"/>
              <a:defRPr/>
            </a:pPr>
            <a:r>
              <a:rPr lang="zh-CN" altLang="en-US" sz="200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青年教师海外教学研修：</a:t>
            </a:r>
            <a:r>
              <a:rPr lang="en-US" altLang="zh-CN" sz="2000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000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</a:t>
            </a:r>
            <a:r>
              <a:rPr lang="en-US" altLang="zh-CN" sz="2000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</a:p>
        </p:txBody>
      </p:sp>
    </p:spTree>
    <p:extLst>
      <p:ext uri="{BB962C8B-B14F-4D97-AF65-F5344CB8AC3E}">
        <p14:creationId xmlns:p14="http://schemas.microsoft.com/office/powerpoint/2010/main" val="264420135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spc="50" dirty="0">
                <a:ln w="11430"/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十二五总结</a:t>
            </a:r>
          </a:p>
        </p:txBody>
      </p:sp>
      <p:grpSp>
        <p:nvGrpSpPr>
          <p:cNvPr id="3" name="组合 22"/>
          <p:cNvGrpSpPr>
            <a:grpSpLocks/>
          </p:cNvGrpSpPr>
          <p:nvPr/>
        </p:nvGrpSpPr>
        <p:grpSpPr bwMode="auto">
          <a:xfrm>
            <a:off x="647700" y="1124744"/>
            <a:ext cx="3784600" cy="555625"/>
            <a:chOff x="2520504" y="1152327"/>
            <a:chExt cx="5184576" cy="555631"/>
          </a:xfrm>
        </p:grpSpPr>
        <p:sp>
          <p:nvSpPr>
            <p:cNvPr id="4" name="Rectangle 4"/>
            <p:cNvSpPr>
              <a:spLocks noChangeArrowheads="1"/>
            </p:cNvSpPr>
            <p:nvPr/>
          </p:nvSpPr>
          <p:spPr bwMode="auto">
            <a:xfrm>
              <a:off x="2520504" y="1152327"/>
              <a:ext cx="528462" cy="555631"/>
            </a:xfrm>
            <a:prstGeom prst="rect">
              <a:avLst/>
            </a:prstGeom>
            <a:solidFill>
              <a:srgbClr val="3C3C64"/>
            </a:solidFill>
            <a:ln>
              <a:noFill/>
            </a:ln>
            <a:effectLst>
              <a:outerShdw dist="71842" dir="2700000" algn="ctr" rotWithShape="0">
                <a:srgbClr val="000099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TW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⑤</a:t>
              </a:r>
              <a:endParaRPr lang="en-US" altLang="ja-JP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3048966" y="1152327"/>
              <a:ext cx="4656114" cy="555631"/>
            </a:xfrm>
            <a:prstGeom prst="rect">
              <a:avLst/>
            </a:prstGeom>
            <a:solidFill>
              <a:srgbClr val="C1C1F7"/>
            </a:solidFill>
            <a:ln>
              <a:noFill/>
            </a:ln>
            <a:effectLst>
              <a:outerShdw dist="71842" dir="2700000" algn="ctr" rotWithShape="0">
                <a:srgbClr val="000099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教学管理优化工程</a:t>
              </a:r>
              <a:endPara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611188" y="1988840"/>
            <a:ext cx="8137525" cy="432426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25000"/>
              </a:spcBef>
              <a:buFont typeface="Wingdings" pitchFamily="2" charset="2"/>
              <a:buChar char="Ø"/>
              <a:defRPr/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构建了“教学门户”网站：</a:t>
            </a:r>
            <a:r>
              <a:rPr lang="zh-CN" altLang="en-US" sz="1800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一站式学习、教学、考核和管理，全国领先</a:t>
            </a:r>
            <a:endParaRPr lang="en-US" altLang="zh-CN" sz="1800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25000"/>
              </a:spcBef>
              <a:buFont typeface="Wingdings" pitchFamily="2" charset="2"/>
              <a:buChar char="Ø"/>
              <a:defRPr/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“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南医大”教学系统手机客户端：</a:t>
            </a:r>
            <a:r>
              <a:rPr lang="zh-CN" altLang="en-US" sz="2000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移动教务管理</a:t>
            </a:r>
            <a:endParaRPr lang="en-US" altLang="zh-CN" sz="2000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25000"/>
              </a:spcBef>
              <a:buFont typeface="Wingdings" pitchFamily="2" charset="2"/>
              <a:buChar char="Ø"/>
              <a:defRPr/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评教方式和指标的完善：</a:t>
            </a:r>
            <a:r>
              <a:rPr lang="zh-CN" altLang="en-US" sz="1800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手机移动教学</a:t>
            </a:r>
            <a:r>
              <a:rPr lang="zh-CN" altLang="en-US" sz="1800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测评</a:t>
            </a:r>
            <a:endParaRPr lang="en-US" altLang="zh-CN" sz="1800" dirty="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25000"/>
              </a:spcBef>
              <a:buFont typeface="Wingdings" pitchFamily="2" charset="2"/>
              <a:buChar char="Ø"/>
              <a:defRPr/>
            </a:pPr>
            <a:r>
              <a:rPr lang="zh-CN" altLang="en-US" sz="2000" dirty="0" smtClean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学生学业评价方式</a:t>
            </a:r>
            <a:r>
              <a:rPr lang="zh-CN" altLang="en-US" sz="2000" dirty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改革</a:t>
            </a:r>
            <a:endParaRPr lang="en-US" altLang="zh-CN" sz="2000" dirty="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ct val="25000"/>
              </a:spcBef>
              <a:buFont typeface="Wingdings" panose="05000000000000000000" pitchFamily="2" charset="2"/>
              <a:buChar char="ü"/>
              <a:defRPr/>
            </a:pPr>
            <a:r>
              <a:rPr lang="zh-CN" altLang="en-US" sz="2000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全校性课程题库建设＋考核形式改革</a:t>
            </a:r>
            <a:endParaRPr lang="en-US" altLang="zh-CN" sz="2000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ct val="25000"/>
              </a:spcBef>
              <a:buFont typeface="Wingdings" panose="05000000000000000000" pitchFamily="2" charset="2"/>
              <a:buChar char="ü"/>
              <a:defRPr/>
            </a:pPr>
            <a:r>
              <a:rPr lang="zh-CN" altLang="en-US" sz="2000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全面推行</a:t>
            </a:r>
            <a:r>
              <a:rPr lang="en-US" altLang="zh-CN" sz="2000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OSCE</a:t>
            </a:r>
            <a:r>
              <a:rPr lang="zh-CN" altLang="en-US" sz="2000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、</a:t>
            </a:r>
            <a:r>
              <a:rPr lang="en-US" altLang="zh-CN" sz="2000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</a:t>
            </a:r>
            <a:r>
              <a:rPr lang="zh-CN" altLang="en-US" sz="2000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，与专业资格准入考试接轨</a:t>
            </a:r>
            <a:endParaRPr lang="en-US" altLang="zh-CN" sz="2000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25000"/>
              </a:spcBef>
              <a:buFont typeface="Wingdings" pitchFamily="2" charset="2"/>
              <a:buChar char="Ø"/>
              <a:defRPr/>
            </a:pPr>
            <a:r>
              <a:rPr lang="zh-CN" altLang="en-US" sz="2000" dirty="0" smtClean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理论中期教学检查的规范化</a:t>
            </a:r>
            <a:endParaRPr lang="en-US" altLang="zh-CN" sz="2000" dirty="0" smtClean="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25000"/>
              </a:spcBef>
              <a:buFont typeface="Wingdings" pitchFamily="2" charset="2"/>
              <a:buChar char="Ø"/>
              <a:defRPr/>
            </a:pPr>
            <a:r>
              <a:rPr lang="zh-CN" altLang="en-US" sz="2000" dirty="0" smtClean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教学管理文件的修订</a:t>
            </a:r>
            <a:endParaRPr lang="zh-CN" altLang="en-US" sz="2000" dirty="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420135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spc="50" dirty="0">
                <a:ln w="11430"/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十二五总结</a:t>
            </a:r>
          </a:p>
        </p:txBody>
      </p:sp>
      <p:sp>
        <p:nvSpPr>
          <p:cNvPr id="3" name="矩形 2"/>
          <p:cNvSpPr/>
          <p:nvPr/>
        </p:nvSpPr>
        <p:spPr>
          <a:xfrm>
            <a:off x="1867542" y="836712"/>
            <a:ext cx="6520882" cy="5752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教育部专业综合改革</a:t>
            </a:r>
            <a:r>
              <a:rPr lang="zh-CN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2</a:t>
            </a:r>
            <a:r>
              <a:rPr lang="zh-CN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4000"/>
              </a:lnSpc>
            </a:pP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教育部卫生部“卓越医生教育培养计划 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   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endParaRPr lang="en-US" altLang="zh-CN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4000"/>
              </a:lnSpc>
            </a:pPr>
            <a:r>
              <a:rPr lang="zh-CN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国家级</a:t>
            </a:r>
            <a:r>
              <a:rPr lang="zh-CN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精品视频</a:t>
            </a:r>
            <a:r>
              <a:rPr lang="zh-CN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公开课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3 </a:t>
            </a:r>
            <a:r>
              <a:rPr lang="zh-CN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门</a:t>
            </a:r>
            <a:endParaRPr lang="en-US" altLang="zh-CN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4000"/>
              </a:lnSpc>
            </a:pPr>
            <a:r>
              <a:rPr lang="zh-CN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国家级</a:t>
            </a:r>
            <a:r>
              <a:rPr lang="zh-CN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精品资源共享</a:t>
            </a:r>
            <a:r>
              <a:rPr lang="zh-CN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4</a:t>
            </a:r>
            <a:r>
              <a:rPr lang="zh-CN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门</a:t>
            </a:r>
            <a:endParaRPr lang="en-US" altLang="zh-CN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4000"/>
              </a:lnSpc>
            </a:pPr>
            <a:r>
              <a:rPr lang="zh-CN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国家级大学生校外实践教育</a:t>
            </a:r>
            <a:r>
              <a:rPr lang="zh-CN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基地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1</a:t>
            </a:r>
            <a:r>
              <a:rPr lang="zh-CN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4000"/>
              </a:lnSpc>
            </a:pP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国家级虚拟仿真实验教学示范中心   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endParaRPr lang="en-US" altLang="zh-CN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4000"/>
              </a:lnSpc>
            </a:pP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国家级规划教材和数字教材    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</a:t>
            </a:r>
            <a:endParaRPr lang="en-US" altLang="zh-CN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4000"/>
              </a:lnSpc>
            </a:pPr>
            <a:r>
              <a:rPr lang="zh-CN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国高等医学院校大学生临床技能</a:t>
            </a:r>
            <a:r>
              <a:rPr lang="zh-CN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竞赛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连续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届获奖</a:t>
            </a:r>
            <a:endParaRPr lang="en-US" altLang="zh-CN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4000"/>
              </a:lnSpc>
            </a:pPr>
            <a:r>
              <a:rPr lang="zh-CN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国家级</a:t>
            </a:r>
            <a:r>
              <a:rPr lang="zh-CN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教学成果</a:t>
            </a:r>
            <a:r>
              <a:rPr lang="zh-CN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二等奖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1</a:t>
            </a:r>
            <a:r>
              <a:rPr lang="zh-CN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4000"/>
              </a:lnSpc>
            </a:pPr>
            <a:r>
              <a:rPr lang="zh-CN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省级</a:t>
            </a:r>
            <a:r>
              <a:rPr lang="zh-CN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</a:t>
            </a:r>
            <a:r>
              <a:rPr lang="zh-CN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4 </a:t>
            </a:r>
            <a:r>
              <a:rPr lang="zh-CN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endParaRPr lang="en-US" altLang="zh-CN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4000"/>
              </a:lnSpc>
            </a:pPr>
            <a:r>
              <a:rPr lang="zh-CN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省</a:t>
            </a:r>
            <a:r>
              <a:rPr lang="zh-CN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</a:t>
            </a:r>
            <a:r>
              <a:rPr lang="zh-CN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4</a:t>
            </a:r>
            <a:r>
              <a:rPr lang="zh-CN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endParaRPr lang="en-US" altLang="zh-CN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4000"/>
              </a:lnSpc>
            </a:pPr>
            <a:r>
              <a:rPr lang="zh-CN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省级</a:t>
            </a:r>
            <a:r>
              <a:rPr lang="zh-CN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高校教学名师</a:t>
            </a:r>
            <a:r>
              <a:rPr lang="zh-CN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奖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1</a:t>
            </a:r>
            <a:r>
              <a:rPr lang="zh-CN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</a:t>
            </a:r>
            <a:endParaRPr lang="en-US" altLang="zh-CN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4000"/>
              </a:lnSpc>
            </a:pPr>
            <a:r>
              <a:rPr lang="zh-CN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省级</a:t>
            </a:r>
            <a:r>
              <a:rPr lang="zh-CN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实验教学示范</a:t>
            </a:r>
            <a:r>
              <a:rPr lang="zh-CN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中心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2</a:t>
            </a:r>
            <a:r>
              <a:rPr lang="zh-CN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endParaRPr lang="en-US" altLang="zh-CN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4000"/>
              </a:lnSpc>
            </a:pPr>
            <a:r>
              <a:rPr lang="zh-CN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省级</a:t>
            </a:r>
            <a:r>
              <a:rPr lang="zh-CN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实验教学与实践教育</a:t>
            </a:r>
            <a:r>
              <a:rPr lang="zh-CN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中心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2</a:t>
            </a:r>
            <a:r>
              <a:rPr lang="zh-CN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endParaRPr lang="en-US" altLang="zh-CN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4000"/>
              </a:lnSpc>
            </a:pPr>
            <a:r>
              <a:rPr lang="zh-CN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省级</a:t>
            </a:r>
            <a:r>
              <a:rPr lang="zh-CN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高等学校精品</a:t>
            </a:r>
            <a:r>
              <a:rPr lang="zh-CN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教材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4</a:t>
            </a:r>
            <a:r>
              <a:rPr lang="zh-CN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</a:t>
            </a:r>
            <a:endParaRPr lang="en-US" altLang="zh-CN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4000"/>
              </a:lnSpc>
            </a:pPr>
            <a:r>
              <a:rPr lang="zh-CN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省级</a:t>
            </a:r>
            <a:r>
              <a:rPr lang="zh-CN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高等学校重点</a:t>
            </a:r>
            <a:r>
              <a:rPr lang="zh-CN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教材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4</a:t>
            </a:r>
            <a:r>
              <a:rPr lang="zh-CN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</a:t>
            </a:r>
            <a:endParaRPr lang="en-US" altLang="zh-CN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4000"/>
              </a:lnSpc>
            </a:pPr>
            <a:r>
              <a:rPr lang="zh-CN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省级</a:t>
            </a:r>
            <a:r>
              <a:rPr lang="zh-CN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教学成果</a:t>
            </a:r>
            <a:r>
              <a:rPr lang="zh-CN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奖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一等奖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二等奖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endParaRPr lang="en-US" altLang="zh-CN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4000"/>
              </a:lnSpc>
            </a:pP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……..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1452840"/>
            <a:ext cx="69999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十二五本科教学成果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420135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spc="50" dirty="0">
                <a:ln w="11430"/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十二五总结</a:t>
            </a:r>
          </a:p>
        </p:txBody>
      </p:sp>
      <p:sp>
        <p:nvSpPr>
          <p:cNvPr id="3" name="矩形 2"/>
          <p:cNvSpPr/>
          <p:nvPr/>
        </p:nvSpPr>
        <p:spPr>
          <a:xfrm>
            <a:off x="351846" y="1905794"/>
            <a:ext cx="868465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p"/>
              <a:defRPr/>
            </a:pPr>
            <a:r>
              <a:rPr lang="zh-CN" altLang="en-US" sz="2800" b="1" dirty="0">
                <a:gradFill>
                  <a:gsLst>
                    <a:gs pos="0">
                      <a:srgbClr val="003366"/>
                    </a:gs>
                    <a:gs pos="100000">
                      <a:srgbClr val="00336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中心地位</a:t>
            </a:r>
            <a:r>
              <a:rPr lang="en-US" altLang="zh-CN" sz="2800" b="1" dirty="0" smtClean="0">
                <a:gradFill>
                  <a:gsLst>
                    <a:gs pos="0">
                      <a:srgbClr val="003366"/>
                    </a:gs>
                    <a:gs pos="100000">
                      <a:srgbClr val="00336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——</a:t>
            </a:r>
            <a:r>
              <a:rPr lang="zh-CN" altLang="en-US" sz="2800" b="1" dirty="0" smtClean="0">
                <a:gradFill>
                  <a:gsLst>
                    <a:gs pos="0">
                      <a:srgbClr val="003366"/>
                    </a:gs>
                    <a:gs pos="100000">
                      <a:srgbClr val="00336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日益</a:t>
            </a:r>
            <a:r>
              <a:rPr lang="zh-CN" altLang="en-US" sz="2800" b="1" dirty="0">
                <a:gradFill>
                  <a:gsLst>
                    <a:gs pos="0">
                      <a:srgbClr val="003366"/>
                    </a:gs>
                    <a:gs pos="100000">
                      <a:srgbClr val="00336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强化     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各级领导重视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marL="457200" indent="-45720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p"/>
              <a:defRPr/>
            </a:pPr>
            <a:r>
              <a:rPr lang="zh-CN" altLang="en-US" sz="2800" b="1" dirty="0">
                <a:gradFill>
                  <a:gsLst>
                    <a:gs pos="0">
                      <a:srgbClr val="003366"/>
                    </a:gs>
                    <a:gs pos="100000">
                      <a:srgbClr val="00336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教学投入</a:t>
            </a:r>
            <a:r>
              <a:rPr lang="en-US" altLang="zh-CN" sz="2800" b="1" dirty="0" smtClean="0">
                <a:gradFill>
                  <a:gsLst>
                    <a:gs pos="0">
                      <a:srgbClr val="003366"/>
                    </a:gs>
                    <a:gs pos="100000">
                      <a:srgbClr val="00336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——</a:t>
            </a:r>
            <a:r>
              <a:rPr lang="zh-CN" altLang="en-US" sz="2800" b="1" dirty="0" smtClean="0">
                <a:gradFill>
                  <a:gsLst>
                    <a:gs pos="0">
                      <a:srgbClr val="003366"/>
                    </a:gs>
                    <a:gs pos="100000">
                      <a:srgbClr val="00336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持续</a:t>
            </a:r>
            <a:r>
              <a:rPr lang="zh-CN" altLang="en-US" sz="2800" b="1" dirty="0">
                <a:gradFill>
                  <a:gsLst>
                    <a:gs pos="0">
                      <a:srgbClr val="003366"/>
                    </a:gs>
                    <a:gs pos="100000">
                      <a:srgbClr val="00336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增加     </a:t>
            </a:r>
            <a:r>
              <a:rPr lang="zh-CN" altLang="en-US" sz="2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较“十一五</a:t>
            </a:r>
            <a:r>
              <a:rPr lang="en-US" altLang="zh-CN" sz="2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”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增长</a:t>
            </a:r>
            <a:r>
              <a:rPr lang="en-US" altLang="zh-CN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154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％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marL="457200" indent="-45720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p"/>
              <a:defRPr/>
            </a:pPr>
            <a:r>
              <a:rPr lang="zh-CN" altLang="en-US" sz="2800" b="1" dirty="0">
                <a:gradFill>
                  <a:gsLst>
                    <a:gs pos="0">
                      <a:srgbClr val="003366"/>
                    </a:gs>
                    <a:gs pos="100000">
                      <a:srgbClr val="00336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激励措施</a:t>
            </a:r>
            <a:r>
              <a:rPr lang="en-US" altLang="zh-CN" sz="2800" b="1" dirty="0" smtClean="0">
                <a:gradFill>
                  <a:gsLst>
                    <a:gs pos="0">
                      <a:srgbClr val="003366"/>
                    </a:gs>
                    <a:gs pos="100000">
                      <a:srgbClr val="00336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——</a:t>
            </a:r>
            <a:r>
              <a:rPr lang="zh-CN" altLang="en-US" sz="2800" b="1" dirty="0" smtClean="0">
                <a:gradFill>
                  <a:gsLst>
                    <a:gs pos="0">
                      <a:srgbClr val="003366"/>
                    </a:gs>
                    <a:gs pos="100000">
                      <a:srgbClr val="00336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陆续</a:t>
            </a:r>
            <a:r>
              <a:rPr lang="zh-CN" altLang="en-US" sz="2800" b="1" dirty="0">
                <a:gradFill>
                  <a:gsLst>
                    <a:gs pos="0">
                      <a:srgbClr val="003366"/>
                    </a:gs>
                    <a:gs pos="100000">
                      <a:srgbClr val="00336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出台     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一系列教学激励举措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marL="457200" indent="-45720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p"/>
              <a:defRPr/>
            </a:pPr>
            <a:r>
              <a:rPr lang="zh-CN" altLang="en-US" sz="2800" b="1" dirty="0">
                <a:gradFill>
                  <a:gsLst>
                    <a:gs pos="0">
                      <a:srgbClr val="003366"/>
                    </a:gs>
                    <a:gs pos="100000">
                      <a:srgbClr val="00336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教学生态</a:t>
            </a:r>
            <a:r>
              <a:rPr lang="en-US" altLang="zh-CN" sz="2800" b="1" dirty="0" smtClean="0">
                <a:gradFill>
                  <a:gsLst>
                    <a:gs pos="0">
                      <a:srgbClr val="003366"/>
                    </a:gs>
                    <a:gs pos="100000">
                      <a:srgbClr val="00336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——</a:t>
            </a:r>
            <a:r>
              <a:rPr lang="zh-CN" altLang="en-US" sz="2800" b="1" dirty="0" smtClean="0">
                <a:gradFill>
                  <a:gsLst>
                    <a:gs pos="0">
                      <a:srgbClr val="003366"/>
                    </a:gs>
                    <a:gs pos="100000">
                      <a:srgbClr val="00336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逐步</a:t>
            </a:r>
            <a:r>
              <a:rPr lang="zh-CN" altLang="en-US" sz="2800" b="1" dirty="0">
                <a:gradFill>
                  <a:gsLst>
                    <a:gs pos="0">
                      <a:srgbClr val="003366"/>
                    </a:gs>
                    <a:gs pos="100000">
                      <a:srgbClr val="00336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完善     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基本达成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教学共识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77" y="1268760"/>
            <a:ext cx="2232248" cy="548680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n w="11430"/>
                <a:gradFill>
                  <a:gsLst>
                    <a:gs pos="2500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/>
                </a:gradFill>
                <a:latin typeface="Arial" pitchFamily="34" charset="0"/>
                <a:ea typeface="微软雅黑" pitchFamily="34" charset="-122"/>
                <a:cs typeface="Arial" pitchFamily="34" charset="0"/>
              </a:rPr>
              <a:t>经验总结</a:t>
            </a:r>
          </a:p>
        </p:txBody>
      </p:sp>
    </p:spTree>
    <p:extLst>
      <p:ext uri="{BB962C8B-B14F-4D97-AF65-F5344CB8AC3E}">
        <p14:creationId xmlns:p14="http://schemas.microsoft.com/office/powerpoint/2010/main" val="26442013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50" dirty="0" smtClean="0">
                <a:ln w="11430"/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认证及其解读</a:t>
            </a:r>
            <a:endParaRPr lang="zh-CN" altLang="en-US" sz="3200" b="1" spc="50" dirty="0">
              <a:ln w="11430"/>
              <a:solidFill>
                <a:schemeClr val="bg1">
                  <a:lumMod val="7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539552" y="1497112"/>
            <a:ext cx="8102600" cy="3948112"/>
            <a:chOff x="430" y="507"/>
            <a:chExt cx="5104" cy="2487"/>
          </a:xfrm>
        </p:grpSpPr>
        <p:sp>
          <p:nvSpPr>
            <p:cNvPr id="4" name="AutoShape 6"/>
            <p:cNvSpPr>
              <a:spLocks noChangeArrowheads="1"/>
            </p:cNvSpPr>
            <p:nvPr/>
          </p:nvSpPr>
          <p:spPr bwMode="auto">
            <a:xfrm>
              <a:off x="430" y="699"/>
              <a:ext cx="5104" cy="2295"/>
            </a:xfrm>
            <a:prstGeom prst="roundRect">
              <a:avLst>
                <a:gd name="adj" fmla="val 7542"/>
              </a:avLst>
            </a:prstGeom>
            <a:gradFill rotWithShape="1">
              <a:gsLst>
                <a:gs pos="0">
                  <a:srgbClr val="88B8B7"/>
                </a:gs>
                <a:gs pos="100000">
                  <a:srgbClr val="CAE0DF"/>
                </a:gs>
              </a:gsLst>
              <a:lin ang="5400000" scaled="1"/>
            </a:gradFill>
            <a:ln w="38100" algn="ctr">
              <a:solidFill>
                <a:srgbClr val="00336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tIns="180000" anchor="ctr"/>
            <a:lstStyle/>
            <a:p>
              <a:pPr eaLnBrk="0" hangingPunct="0">
                <a:lnSpc>
                  <a:spcPct val="140000"/>
                </a:lnSpc>
                <a:spcBef>
                  <a:spcPct val="25000"/>
                </a:spcBef>
                <a:spcAft>
                  <a:spcPct val="25000"/>
                </a:spcAft>
                <a:buClr>
                  <a:schemeClr val="accent1"/>
                </a:buClr>
                <a:buSzPct val="85000"/>
                <a:buFont typeface="Wingdings" pitchFamily="2" charset="2"/>
                <a:buNone/>
              </a:pPr>
              <a:r>
                <a:rPr kumimoji="0"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是依据教育部、卫生部联合颁发的</a:t>
              </a:r>
              <a:r>
                <a:rPr kumimoji="0" lang="en-US" altLang="zh-CN" sz="2000" b="1">
                  <a:solidFill>
                    <a:srgbClr val="CC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kumimoji="0" lang="zh-CN" altLang="en-US" sz="2000" b="1">
                  <a:solidFill>
                    <a:srgbClr val="CC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本科医学教育标准－临床医学专业（试行）</a:t>
              </a:r>
              <a:r>
                <a:rPr kumimoji="0" lang="en-US" altLang="zh-CN" sz="2000" b="1">
                  <a:solidFill>
                    <a:srgbClr val="CC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kumimoji="0"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（教高（</a:t>
              </a:r>
              <a:r>
                <a:rPr kumimoji="0" lang="en-US" altLang="zh-CN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2008</a:t>
              </a:r>
              <a:r>
                <a:rPr kumimoji="0"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r>
                <a:rPr kumimoji="0" lang="en-US" altLang="zh-CN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kumimoji="0"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号），通过</a:t>
              </a:r>
              <a:r>
                <a:rPr kumimoji="0" lang="zh-CN" altLang="en-US" sz="2000" b="1" u="sng">
                  <a:solidFill>
                    <a:srgbClr val="CC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学校自评</a:t>
              </a:r>
              <a:r>
                <a:rPr kumimoji="0"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和</a:t>
              </a:r>
              <a:r>
                <a:rPr kumimoji="0" lang="zh-CN" altLang="en-US" sz="2000" b="1" u="sng">
                  <a:solidFill>
                    <a:srgbClr val="CC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外部专家考察评审</a:t>
              </a:r>
              <a:r>
                <a:rPr kumimoji="0"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，以确定临床医学专业在教育教学方面是否或在多大程度上符合（或达到）国家标准要求，同时帮助学校找出弱项或者差距，指出改进医学教育的方向，保证临床医学专业人才培养质量。</a:t>
              </a:r>
            </a:p>
            <a:p>
              <a:pPr algn="r" eaLnBrk="0" hangingPunct="0">
                <a:lnSpc>
                  <a:spcPct val="140000"/>
                </a:lnSpc>
                <a:spcBef>
                  <a:spcPct val="25000"/>
                </a:spcBef>
                <a:spcAft>
                  <a:spcPct val="25000"/>
                </a:spcAft>
                <a:buClr>
                  <a:schemeClr val="accent1"/>
                </a:buClr>
                <a:buSzPct val="85000"/>
                <a:buFont typeface="Wingdings" pitchFamily="2" charset="2"/>
                <a:buNone/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北京大学医学部  程伯基</a:t>
              </a:r>
              <a:endParaRPr lang="ja-JP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AutoShape 7"/>
            <p:cNvSpPr>
              <a:spLocks noChangeArrowheads="1"/>
            </p:cNvSpPr>
            <p:nvPr/>
          </p:nvSpPr>
          <p:spPr bwMode="auto">
            <a:xfrm>
              <a:off x="635" y="507"/>
              <a:ext cx="2306" cy="363"/>
            </a:xfrm>
            <a:prstGeom prst="roundRect">
              <a:avLst>
                <a:gd name="adj" fmla="val 50000"/>
              </a:avLst>
            </a:prstGeom>
            <a:solidFill>
              <a:srgbClr val="0033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临床医学专业认证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16775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540518" y="2852936"/>
            <a:ext cx="8135938" cy="3000375"/>
          </a:xfrm>
          <a:prstGeom prst="roundRect">
            <a:avLst>
              <a:gd name="adj" fmla="val 7542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lnSpc>
                <a:spcPct val="125000"/>
              </a:lnSpc>
              <a:spcBef>
                <a:spcPct val="25000"/>
              </a:spcBef>
              <a:spcAft>
                <a:spcPts val="0"/>
              </a:spcAft>
              <a:buSzPct val="85000"/>
              <a:buFont typeface="Wingdings" pitchFamily="2" charset="2"/>
              <a:buChar char="p"/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教育模式：</a:t>
            </a:r>
            <a:r>
              <a:rPr lang="en-US" altLang="zh-CN" sz="24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student-centered learning (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以学生为中心</a:t>
            </a:r>
            <a:r>
              <a:rPr lang="en-US" altLang="zh-CN" sz="24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)</a:t>
            </a:r>
          </a:p>
          <a:p>
            <a:pPr fontAlgn="auto">
              <a:lnSpc>
                <a:spcPct val="125000"/>
              </a:lnSpc>
              <a:spcBef>
                <a:spcPct val="25000"/>
              </a:spcBef>
              <a:spcAft>
                <a:spcPts val="0"/>
              </a:spcAft>
              <a:buSzPct val="85000"/>
              <a:buFont typeface="Wingdings" pitchFamily="2" charset="2"/>
              <a:buChar char="p"/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课程计划：</a:t>
            </a:r>
            <a:r>
              <a:rPr lang="en-US" altLang="zh-CN" sz="24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integrated curriculum (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整合课程</a:t>
            </a:r>
            <a:r>
              <a:rPr lang="en-US" altLang="zh-CN" sz="24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)</a:t>
            </a:r>
          </a:p>
          <a:p>
            <a:pPr fontAlgn="auto">
              <a:lnSpc>
                <a:spcPct val="125000"/>
              </a:lnSpc>
              <a:spcBef>
                <a:spcPct val="25000"/>
              </a:spcBef>
              <a:spcAft>
                <a:spcPts val="0"/>
              </a:spcAft>
              <a:buSzPct val="85000"/>
              <a:buFont typeface="Wingdings" pitchFamily="2" charset="2"/>
              <a:buChar char="p"/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教学方法</a:t>
            </a:r>
            <a:r>
              <a:rPr lang="en-US" altLang="zh-CN" sz="24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:  self-directed learning (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自主学习</a:t>
            </a:r>
            <a:r>
              <a:rPr lang="en-US" altLang="zh-CN" sz="24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)</a:t>
            </a:r>
          </a:p>
          <a:p>
            <a:pPr fontAlgn="auto">
              <a:lnSpc>
                <a:spcPct val="125000"/>
              </a:lnSpc>
              <a:spcBef>
                <a:spcPct val="25000"/>
              </a:spcBef>
              <a:spcAft>
                <a:spcPts val="0"/>
              </a:spcAft>
              <a:buSzPct val="85000"/>
              <a:buFont typeface="Wingdings" pitchFamily="2" charset="2"/>
              <a:buChar char="p"/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考试方法：</a:t>
            </a:r>
            <a:r>
              <a:rPr lang="en-US" altLang="zh-CN" sz="24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formative assessment (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形成性评价</a:t>
            </a:r>
            <a:r>
              <a:rPr lang="en-US" altLang="zh-CN" sz="24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)</a:t>
            </a:r>
          </a:p>
          <a:p>
            <a:pPr fontAlgn="auto">
              <a:lnSpc>
                <a:spcPct val="125000"/>
              </a:lnSpc>
              <a:spcBef>
                <a:spcPct val="25000"/>
              </a:spcBef>
              <a:spcAft>
                <a:spcPts val="0"/>
              </a:spcAft>
              <a:buSzPct val="85000"/>
              <a:buFont typeface="Wingdings" pitchFamily="2" charset="2"/>
              <a:buChar char="p"/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教育技术</a:t>
            </a:r>
            <a:r>
              <a:rPr lang="en-US" altLang="zh-CN" sz="24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:  web-based </a:t>
            </a:r>
            <a:r>
              <a:rPr lang="en-US" altLang="zh-CN" sz="2400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e-learning</a:t>
            </a:r>
            <a:r>
              <a:rPr lang="zh-CN" altLang="en-US" sz="2400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（互联网＋）</a:t>
            </a:r>
            <a:endParaRPr lang="ja-JP" altLang="en-US" sz="24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363" name="矩形 6"/>
          <p:cNvSpPr>
            <a:spLocks noChangeArrowheads="1"/>
          </p:cNvSpPr>
          <p:nvPr/>
        </p:nvSpPr>
        <p:spPr bwMode="auto">
          <a:xfrm>
            <a:off x="2771775" y="1268413"/>
            <a:ext cx="6480175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世界医学教育联合会（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WFME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五个全新教育理念</a:t>
            </a:r>
            <a:endParaRPr lang="en-US" altLang="zh-CN" sz="28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77" y="1268760"/>
            <a:ext cx="2232248" cy="548680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n w="11430"/>
                <a:gradFill>
                  <a:gsLst>
                    <a:gs pos="2500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/>
                </a:gradFill>
                <a:latin typeface="Arial" pitchFamily="34" charset="0"/>
                <a:ea typeface="微软雅黑" pitchFamily="34" charset="-122"/>
                <a:cs typeface="Arial" pitchFamily="34" charset="0"/>
              </a:rPr>
              <a:t>国际趋势</a:t>
            </a:r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spc="50" dirty="0">
                <a:ln w="11430"/>
                <a:gradFill>
                  <a:gsLst>
                    <a:gs pos="0">
                      <a:srgbClr val="002060"/>
                    </a:gs>
                    <a:gs pos="100000">
                      <a:srgbClr val="002060"/>
                    </a:gs>
                  </a:gsLst>
                  <a:lin ang="5400000"/>
                </a:gradFill>
                <a:latin typeface="Arial" pitchFamily="34" charset="0"/>
                <a:ea typeface="微软雅黑" pitchFamily="34" charset="-122"/>
                <a:cs typeface="Arial" pitchFamily="34" charset="0"/>
              </a:rPr>
              <a:t>十三五规划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77" y="1268760"/>
            <a:ext cx="2232248" cy="548680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n w="11430"/>
                <a:gradFill>
                  <a:gsLst>
                    <a:gs pos="2500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/>
                </a:gradFill>
                <a:latin typeface="Arial" pitchFamily="34" charset="0"/>
                <a:ea typeface="微软雅黑" pitchFamily="34" charset="-122"/>
                <a:cs typeface="Arial" pitchFamily="34" charset="0"/>
              </a:rPr>
              <a:t>面临挑战</a:t>
            </a:r>
          </a:p>
        </p:txBody>
      </p:sp>
      <p:sp>
        <p:nvSpPr>
          <p:cNvPr id="16386" name="矩形 2"/>
          <p:cNvSpPr>
            <a:spLocks noChangeArrowheads="1"/>
          </p:cNvSpPr>
          <p:nvPr/>
        </p:nvSpPr>
        <p:spPr bwMode="auto">
          <a:xfrm>
            <a:off x="468313" y="2137206"/>
            <a:ext cx="8208143" cy="3524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altLang="zh-CN" sz="2200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zh-CN" sz="22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本科教育教学工作的中心地位尚需进一步</a:t>
            </a:r>
            <a:r>
              <a:rPr lang="zh-CN" altLang="zh-CN" sz="2200" b="1" dirty="0" smtClean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强化</a:t>
            </a:r>
            <a:endParaRPr lang="en-US" altLang="zh-CN" sz="2200" b="1" dirty="0" smtClean="0">
              <a:solidFill>
                <a:srgbClr val="0033CC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zh-CN" sz="2200" dirty="0" smtClean="0">
                <a:latin typeface="微软雅黑" pitchFamily="34" charset="-122"/>
                <a:ea typeface="微软雅黑" pitchFamily="34" charset="-122"/>
              </a:rPr>
              <a:t>教育</a:t>
            </a:r>
            <a:r>
              <a:rPr lang="zh-CN" altLang="zh-CN" sz="2200" dirty="0">
                <a:latin typeface="微软雅黑" pitchFamily="34" charset="-122"/>
                <a:ea typeface="微软雅黑" pitchFamily="34" charset="-122"/>
              </a:rPr>
              <a:t>教学工作的内生动力尚需进一步</a:t>
            </a:r>
            <a:r>
              <a:rPr lang="zh-CN" altLang="zh-CN" sz="2200" dirty="0" smtClean="0">
                <a:latin typeface="微软雅黑" pitchFamily="34" charset="-122"/>
                <a:ea typeface="微软雅黑" pitchFamily="34" charset="-122"/>
              </a:rPr>
              <a:t>激发</a:t>
            </a:r>
            <a:endParaRPr lang="en-US" altLang="zh-CN" sz="2200" dirty="0" smtClean="0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zh-CN" sz="2200" dirty="0" smtClean="0">
                <a:latin typeface="微软雅黑" pitchFamily="34" charset="-122"/>
                <a:ea typeface="微软雅黑" pitchFamily="34" charset="-122"/>
              </a:rPr>
              <a:t>协同</a:t>
            </a:r>
            <a:r>
              <a:rPr lang="zh-CN" altLang="zh-CN" sz="2200" dirty="0">
                <a:latin typeface="微软雅黑" pitchFamily="34" charset="-122"/>
                <a:ea typeface="微软雅黑" pitchFamily="34" charset="-122"/>
              </a:rPr>
              <a:t>育人的氛围或生态尚需进一步</a:t>
            </a:r>
            <a:r>
              <a:rPr lang="zh-CN" altLang="zh-CN" sz="2200" dirty="0" smtClean="0">
                <a:latin typeface="微软雅黑" pitchFamily="34" charset="-122"/>
                <a:ea typeface="微软雅黑" pitchFamily="34" charset="-122"/>
              </a:rPr>
              <a:t>营造</a:t>
            </a:r>
            <a:endParaRPr lang="en-US" altLang="zh-CN" sz="22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altLang="zh-CN" sz="2200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zh-CN" sz="2200" b="1" dirty="0" smtClean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培养</a:t>
            </a:r>
            <a:r>
              <a:rPr lang="zh-CN" altLang="en-US" sz="2200" b="1" dirty="0" smtClean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体系</a:t>
            </a:r>
            <a:r>
              <a:rPr lang="zh-CN" altLang="zh-CN" sz="2200" b="1" dirty="0" smtClean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尚</a:t>
            </a:r>
            <a:r>
              <a:rPr lang="zh-CN" altLang="zh-CN" sz="22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不能完全适应</a:t>
            </a:r>
            <a:r>
              <a:rPr lang="zh-CN" altLang="zh-CN" sz="2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国家转型发展</a:t>
            </a:r>
            <a:r>
              <a:rPr lang="zh-CN" altLang="zh-CN" sz="22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zh-CN" altLang="zh-CN" sz="2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学校转型升级</a:t>
            </a:r>
            <a:r>
              <a:rPr lang="zh-CN" altLang="zh-CN" sz="22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zh-CN" sz="2200" b="1" dirty="0" smtClean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需要</a:t>
            </a:r>
            <a:endParaRPr lang="en-US" altLang="zh-CN" sz="2200" dirty="0" smtClean="0">
              <a:solidFill>
                <a:srgbClr val="0033CC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zh-CN" sz="2200" dirty="0" smtClean="0">
                <a:latin typeface="微软雅黑" pitchFamily="34" charset="-122"/>
                <a:ea typeface="微软雅黑" pitchFamily="34" charset="-122"/>
              </a:rPr>
              <a:t>人才</a:t>
            </a:r>
            <a:r>
              <a:rPr lang="zh-CN" altLang="zh-CN" sz="2200" dirty="0">
                <a:latin typeface="微软雅黑" pitchFamily="34" charset="-122"/>
                <a:ea typeface="微软雅黑" pitchFamily="34" charset="-122"/>
              </a:rPr>
              <a:t>培养的结构、层次和质量与高水平研究型大学尚有</a:t>
            </a:r>
            <a:r>
              <a:rPr lang="zh-CN" altLang="zh-CN" sz="2200" dirty="0" smtClean="0">
                <a:latin typeface="微软雅黑" pitchFamily="34" charset="-122"/>
                <a:ea typeface="微软雅黑" pitchFamily="34" charset="-122"/>
              </a:rPr>
              <a:t>差距</a:t>
            </a:r>
            <a:endParaRPr lang="en-US" altLang="zh-CN" sz="2200" dirty="0" smtClean="0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zh-CN" sz="2200" dirty="0" smtClean="0">
                <a:latin typeface="微软雅黑" pitchFamily="34" charset="-122"/>
                <a:ea typeface="微软雅黑" pitchFamily="34" charset="-122"/>
              </a:rPr>
              <a:t>专业</a:t>
            </a:r>
            <a:r>
              <a:rPr lang="zh-CN" altLang="en-US" sz="2200" dirty="0" smtClean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zh-CN" sz="2200" dirty="0" smtClean="0">
                <a:latin typeface="微软雅黑" pitchFamily="34" charset="-122"/>
                <a:ea typeface="微软雅黑" pitchFamily="34" charset="-122"/>
              </a:rPr>
              <a:t>品牌</a:t>
            </a:r>
            <a:r>
              <a:rPr lang="zh-CN" altLang="zh-CN" sz="2200" dirty="0">
                <a:latin typeface="微软雅黑" pitchFamily="34" charset="-122"/>
                <a:ea typeface="微软雅黑" pitchFamily="34" charset="-122"/>
              </a:rPr>
              <a:t>特色</a:t>
            </a:r>
            <a:r>
              <a:rPr lang="zh-CN" altLang="zh-CN" sz="2200" dirty="0" smtClean="0">
                <a:latin typeface="微软雅黑" pitchFamily="34" charset="-122"/>
                <a:ea typeface="微软雅黑" pitchFamily="34" charset="-122"/>
              </a:rPr>
              <a:t>度有待</a:t>
            </a:r>
            <a:r>
              <a:rPr lang="zh-CN" altLang="zh-CN" sz="2200" dirty="0">
                <a:latin typeface="微软雅黑" pitchFamily="34" charset="-122"/>
                <a:ea typeface="微软雅黑" pitchFamily="34" charset="-122"/>
              </a:rPr>
              <a:t>进一步彰</a:t>
            </a:r>
            <a:r>
              <a:rPr lang="zh-CN" altLang="zh-CN" sz="2200" dirty="0" smtClean="0">
                <a:latin typeface="微软雅黑" pitchFamily="34" charset="-122"/>
                <a:ea typeface="微软雅黑" pitchFamily="34" charset="-122"/>
              </a:rPr>
              <a:t>显</a:t>
            </a:r>
            <a:endParaRPr lang="zh-CN" altLang="en-US" sz="2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spc="50" dirty="0">
                <a:ln w="11430"/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十三五规划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1"/>
          <p:cNvSpPr>
            <a:spLocks noChangeArrowheads="1"/>
          </p:cNvSpPr>
          <p:nvPr/>
        </p:nvSpPr>
        <p:spPr bwMode="auto">
          <a:xfrm>
            <a:off x="468313" y="1412776"/>
            <a:ext cx="8064500" cy="3262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200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3. </a:t>
            </a:r>
            <a:r>
              <a:rPr lang="zh-CN" altLang="zh-CN" sz="22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人才培养模式尚未形成我校的鲜明</a:t>
            </a:r>
            <a:r>
              <a:rPr lang="zh-CN" altLang="zh-CN" sz="2200" b="1" dirty="0" smtClean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特色</a:t>
            </a:r>
            <a:endParaRPr lang="en-US" altLang="zh-CN" sz="2200" dirty="0" smtClean="0">
              <a:solidFill>
                <a:srgbClr val="0033CC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zh-CN" altLang="zh-CN" sz="2200" dirty="0" smtClean="0">
                <a:latin typeface="微软雅黑" pitchFamily="34" charset="-122"/>
                <a:ea typeface="微软雅黑" pitchFamily="34" charset="-122"/>
              </a:rPr>
              <a:t>互联网</a:t>
            </a:r>
            <a:r>
              <a:rPr lang="en-US" altLang="zh-CN" sz="2200" dirty="0"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zh-CN" sz="2200" dirty="0" smtClean="0">
                <a:latin typeface="微软雅黑" pitchFamily="34" charset="-122"/>
                <a:ea typeface="微软雅黑" pitchFamily="34" charset="-122"/>
              </a:rPr>
              <a:t>时代</a:t>
            </a:r>
            <a:r>
              <a:rPr lang="zh-CN" altLang="en-US" sz="2200" dirty="0" smtClean="0">
                <a:latin typeface="微软雅黑" pitchFamily="34" charset="-122"/>
                <a:ea typeface="微软雅黑" pitchFamily="34" charset="-122"/>
              </a:rPr>
              <a:t>：岗位胜任力和个性发展新要求</a:t>
            </a:r>
            <a:endParaRPr lang="en-US" altLang="zh-CN" sz="2200" dirty="0" smtClean="0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2200" dirty="0" smtClean="0">
                <a:latin typeface="微软雅黑" pitchFamily="34" charset="-122"/>
                <a:ea typeface="微软雅黑" pitchFamily="34" charset="-122"/>
              </a:rPr>
              <a:t>“5+3</a:t>
            </a:r>
            <a:r>
              <a:rPr lang="zh-CN" altLang="zh-CN" sz="2200" dirty="0">
                <a:latin typeface="微软雅黑" pitchFamily="34" charset="-122"/>
                <a:ea typeface="微软雅黑" pitchFamily="34" charset="-122"/>
              </a:rPr>
              <a:t>”和“</a:t>
            </a:r>
            <a:r>
              <a:rPr lang="en-US" altLang="zh-CN" sz="2200" dirty="0">
                <a:latin typeface="微软雅黑" pitchFamily="34" charset="-122"/>
                <a:ea typeface="微软雅黑" pitchFamily="34" charset="-122"/>
              </a:rPr>
              <a:t>5+3</a:t>
            </a:r>
            <a:r>
              <a:rPr lang="zh-CN" altLang="zh-CN" sz="2200" dirty="0">
                <a:latin typeface="微软雅黑" pitchFamily="34" charset="-122"/>
                <a:ea typeface="微软雅黑" pitchFamily="34" charset="-122"/>
              </a:rPr>
              <a:t>＋</a:t>
            </a:r>
            <a:r>
              <a:rPr lang="en-US" altLang="zh-CN" sz="2200" dirty="0"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zh-CN" sz="2200" dirty="0">
                <a:latin typeface="微软雅黑" pitchFamily="34" charset="-122"/>
                <a:ea typeface="微软雅黑" pitchFamily="34" charset="-122"/>
              </a:rPr>
              <a:t>”模式尚需在实践中不断创新</a:t>
            </a:r>
            <a:r>
              <a:rPr lang="zh-CN" altLang="zh-CN" sz="2200" dirty="0" smtClean="0">
                <a:latin typeface="微软雅黑" pitchFamily="34" charset="-122"/>
                <a:ea typeface="微软雅黑" pitchFamily="34" charset="-122"/>
              </a:rPr>
              <a:t>完善</a:t>
            </a:r>
            <a:endParaRPr lang="zh-CN" altLang="zh-CN" sz="22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200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zh-CN" sz="2200" b="1" dirty="0" smtClean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“十二五”</a:t>
            </a:r>
            <a:r>
              <a:rPr lang="zh-CN" altLang="zh-CN" sz="2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“五</a:t>
            </a:r>
            <a:r>
              <a:rPr lang="zh-CN" altLang="zh-CN" sz="2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大教学工程</a:t>
            </a:r>
            <a:r>
              <a:rPr lang="zh-CN" altLang="zh-CN" sz="2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” </a:t>
            </a:r>
            <a:r>
              <a:rPr lang="zh-CN" altLang="zh-CN" sz="2200" b="1" dirty="0" smtClean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尚</a:t>
            </a:r>
            <a:r>
              <a:rPr lang="zh-CN" altLang="zh-CN" sz="22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需进一步巩固、拓展和</a:t>
            </a:r>
            <a:r>
              <a:rPr lang="zh-CN" altLang="zh-CN" sz="2200" b="1" dirty="0" smtClean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提升</a:t>
            </a:r>
            <a:endParaRPr lang="en-US" altLang="zh-CN" sz="2200" b="1" dirty="0" smtClean="0">
              <a:solidFill>
                <a:srgbClr val="0033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spc="50" dirty="0">
                <a:ln w="11430"/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十三五规划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50" dirty="0">
                <a:ln w="11430"/>
                <a:gradFill>
                  <a:gsLst>
                    <a:gs pos="0">
                      <a:srgbClr val="002060"/>
                    </a:gs>
                    <a:gs pos="100000">
                      <a:srgbClr val="002060"/>
                    </a:gs>
                  </a:gsLst>
                  <a:lin ang="5400000"/>
                </a:gradFill>
                <a:latin typeface="Arial" pitchFamily="34" charset="0"/>
                <a:ea typeface="微软雅黑" pitchFamily="34" charset="-122"/>
                <a:cs typeface="Arial" pitchFamily="34" charset="0"/>
              </a:rPr>
              <a:t>指导思想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703263" y="1268413"/>
            <a:ext cx="7704137" cy="460851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2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围绕</a:t>
            </a:r>
            <a:r>
              <a:rPr lang="zh-CN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学校</a:t>
            </a:r>
            <a:r>
              <a:rPr lang="zh-CN" altLang="zh-CN" sz="2200" b="1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部委省共建</a:t>
            </a:r>
            <a:r>
              <a:rPr lang="zh-CN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zh-CN" sz="2200" b="1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研究型大学</a:t>
            </a:r>
            <a:r>
              <a:rPr lang="zh-CN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建设总体发展战略，进一步强化人才培养工作的中心地位，确立</a:t>
            </a:r>
            <a:r>
              <a:rPr lang="en-US" altLang="zh-CN" sz="2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人文导向、结果导向、问题导向、实践导向和循证导向</a:t>
            </a:r>
            <a:r>
              <a:rPr lang="en-US" altLang="zh-CN" sz="2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的教育教学理念（</a:t>
            </a:r>
            <a:r>
              <a:rPr lang="en-US" altLang="zh-CN" sz="2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HOPE</a:t>
            </a:r>
            <a:r>
              <a:rPr lang="zh-CN" altLang="zh-CN" sz="2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理念</a:t>
            </a:r>
            <a:r>
              <a:rPr lang="zh-CN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），主动适应国家卫生服务体系需求，办好人民满意、国际认可的医学教育，着力培养以学生的社会责任感、自主学习能力、交流沟通能力、批判性思维</a:t>
            </a:r>
            <a:r>
              <a:rPr lang="zh-CN" altLang="zh-CN" sz="2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  <a:r>
              <a:rPr lang="zh-CN" altLang="en-US" sz="2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2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创新</a:t>
            </a:r>
            <a:r>
              <a:rPr lang="zh-CN" altLang="en-US" sz="2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实践</a:t>
            </a:r>
            <a:r>
              <a:rPr lang="zh-CN" altLang="zh-CN" sz="2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  <a:r>
              <a:rPr lang="zh-CN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、岗位胜任能力为核心指标的高水平卓越医学人才。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1196752"/>
            <a:ext cx="8640960" cy="720080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marL="352425" indent="-352425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n"/>
              <a:defRPr/>
            </a:pPr>
            <a:r>
              <a:rPr lang="en-US" altLang="zh-CN" sz="2800" b="1" dirty="0">
                <a:gradFill>
                  <a:gsLst>
                    <a:gs pos="0">
                      <a:srgbClr val="003366"/>
                    </a:gs>
                    <a:gs pos="100000">
                      <a:srgbClr val="003366"/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HOPE —— </a:t>
            </a:r>
            <a:r>
              <a:rPr lang="zh-CN" altLang="en-US" sz="2800" b="1" dirty="0">
                <a:gradFill>
                  <a:gsLst>
                    <a:gs pos="0">
                      <a:srgbClr val="003366"/>
                    </a:gs>
                    <a:gs pos="100000">
                      <a:srgbClr val="003366"/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教学理念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11188" y="2001838"/>
            <a:ext cx="7459662" cy="272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714375" indent="-442913">
              <a:lnSpc>
                <a:spcPct val="150000"/>
              </a:lnSpc>
            </a:pPr>
            <a:r>
              <a:rPr lang="en-US" altLang="zh-CN" sz="2800" b="1" u="sng" dirty="0">
                <a:solidFill>
                  <a:srgbClr val="C00000"/>
                </a:solidFill>
                <a:cs typeface="Arial" charset="0"/>
              </a:rPr>
              <a:t>H</a:t>
            </a:r>
            <a:r>
              <a:rPr lang="en-US" altLang="zh-CN" sz="2800" dirty="0">
                <a:solidFill>
                  <a:srgbClr val="000000"/>
                </a:solidFill>
                <a:cs typeface="Arial" charset="0"/>
              </a:rPr>
              <a:t>umanity-oriented medical education</a:t>
            </a:r>
          </a:p>
          <a:p>
            <a:pPr marL="714375" indent="-442913">
              <a:lnSpc>
                <a:spcPct val="150000"/>
              </a:lnSpc>
            </a:pPr>
            <a:r>
              <a:rPr lang="en-US" altLang="zh-CN" sz="2800" b="1" u="sng" dirty="0">
                <a:solidFill>
                  <a:srgbClr val="C00000"/>
                </a:solidFill>
                <a:cs typeface="Arial" charset="0"/>
              </a:rPr>
              <a:t>O</a:t>
            </a:r>
            <a:r>
              <a:rPr lang="en-US" altLang="zh-CN" sz="2800" dirty="0">
                <a:solidFill>
                  <a:srgbClr val="000000"/>
                </a:solidFill>
                <a:cs typeface="Arial" charset="0"/>
              </a:rPr>
              <a:t>utcome-based education (OBE)</a:t>
            </a:r>
          </a:p>
          <a:p>
            <a:pPr marL="714375" indent="-442913">
              <a:lnSpc>
                <a:spcPct val="150000"/>
              </a:lnSpc>
            </a:pPr>
            <a:r>
              <a:rPr lang="en-US" altLang="zh-CN" sz="2800" b="1" u="sng" dirty="0">
                <a:solidFill>
                  <a:srgbClr val="C00000"/>
                </a:solidFill>
                <a:cs typeface="Arial" charset="0"/>
              </a:rPr>
              <a:t>P</a:t>
            </a:r>
            <a:r>
              <a:rPr lang="en-US" altLang="zh-CN" sz="2800" dirty="0">
                <a:solidFill>
                  <a:srgbClr val="000000"/>
                </a:solidFill>
                <a:cs typeface="Arial" charset="0"/>
              </a:rPr>
              <a:t>roblem </a:t>
            </a:r>
            <a:r>
              <a:rPr lang="en-US" altLang="zh-CN" sz="2800" dirty="0" smtClean="0">
                <a:solidFill>
                  <a:srgbClr val="000000"/>
                </a:solidFill>
                <a:cs typeface="Arial" charset="0"/>
              </a:rPr>
              <a:t>&amp; </a:t>
            </a:r>
            <a:r>
              <a:rPr lang="en-US" altLang="zh-CN" sz="2800" b="1" u="sng" dirty="0">
                <a:solidFill>
                  <a:srgbClr val="C00000"/>
                </a:solidFill>
                <a:cs typeface="Arial" charset="0"/>
              </a:rPr>
              <a:t>P</a:t>
            </a:r>
            <a:r>
              <a:rPr lang="en-US" altLang="zh-CN" sz="2800" dirty="0">
                <a:solidFill>
                  <a:srgbClr val="000000"/>
                </a:solidFill>
                <a:cs typeface="Arial" charset="0"/>
              </a:rPr>
              <a:t>ractice-based learning (PBL)</a:t>
            </a:r>
          </a:p>
          <a:p>
            <a:pPr marL="714375" indent="-442913">
              <a:lnSpc>
                <a:spcPct val="150000"/>
              </a:lnSpc>
            </a:pPr>
            <a:r>
              <a:rPr lang="en-US" altLang="zh-CN" sz="2800" b="1" u="sng" dirty="0">
                <a:solidFill>
                  <a:srgbClr val="C00000"/>
                </a:solidFill>
                <a:cs typeface="Arial" charset="0"/>
              </a:rPr>
              <a:t>E</a:t>
            </a:r>
            <a:r>
              <a:rPr lang="en-US" altLang="zh-CN" sz="2800" dirty="0">
                <a:solidFill>
                  <a:srgbClr val="000000"/>
                </a:solidFill>
                <a:cs typeface="Arial" charset="0"/>
              </a:rPr>
              <a:t>vidence-based education (EBE)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4868863"/>
            <a:ext cx="9144000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人文导向、结果导向、问题导向、实践导向、循证导向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4427538" cy="692150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50" dirty="0">
                <a:ln w="11430"/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指导思想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427538" cy="692150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50" dirty="0">
                <a:ln w="11430"/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指导思想</a:t>
            </a:r>
          </a:p>
        </p:txBody>
      </p:sp>
      <p:sp>
        <p:nvSpPr>
          <p:cNvPr id="3" name="矩形 2"/>
          <p:cNvSpPr/>
          <p:nvPr/>
        </p:nvSpPr>
        <p:spPr>
          <a:xfrm>
            <a:off x="251520" y="1196752"/>
            <a:ext cx="8640960" cy="720080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marL="352425" indent="-352425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n"/>
              <a:defRPr/>
            </a:pPr>
            <a:r>
              <a:rPr lang="zh-CN" altLang="en-US" sz="2800" b="1" dirty="0">
                <a:gradFill>
                  <a:gsLst>
                    <a:gs pos="0">
                      <a:srgbClr val="003366"/>
                    </a:gs>
                    <a:gs pos="100000">
                      <a:srgbClr val="00336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培养目标</a:t>
            </a:r>
            <a:r>
              <a:rPr lang="en-US" altLang="zh-CN" sz="2800" b="1" dirty="0" smtClean="0">
                <a:gradFill>
                  <a:gsLst>
                    <a:gs pos="0">
                      <a:srgbClr val="003366"/>
                    </a:gs>
                    <a:gs pos="100000">
                      <a:srgbClr val="00336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——</a:t>
            </a:r>
            <a:r>
              <a:rPr lang="zh-CN" altLang="en-US" sz="2800" b="1" dirty="0" smtClean="0">
                <a:gradFill>
                  <a:gsLst>
                    <a:gs pos="0">
                      <a:srgbClr val="003366"/>
                    </a:gs>
                    <a:gs pos="100000">
                      <a:srgbClr val="00336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核心</a:t>
            </a:r>
            <a:r>
              <a:rPr lang="zh-CN" altLang="en-US" sz="2800" b="1" dirty="0">
                <a:gradFill>
                  <a:gsLst>
                    <a:gs pos="0">
                      <a:srgbClr val="003366"/>
                    </a:gs>
                    <a:gs pos="100000">
                      <a:srgbClr val="00336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能力</a:t>
            </a:r>
          </a:p>
        </p:txBody>
      </p:sp>
      <p:sp>
        <p:nvSpPr>
          <p:cNvPr id="21507" name="矩形 3"/>
          <p:cNvSpPr>
            <a:spLocks noChangeArrowheads="1"/>
          </p:cNvSpPr>
          <p:nvPr/>
        </p:nvSpPr>
        <p:spPr bwMode="auto">
          <a:xfrm>
            <a:off x="107504" y="2276599"/>
            <a:ext cx="5436096" cy="2952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727075" indent="-457200">
              <a:lnSpc>
                <a:spcPct val="150000"/>
              </a:lnSpc>
              <a:buFont typeface="Wingdings" pitchFamily="2" charset="2"/>
              <a:buChar char="p"/>
            </a:pPr>
            <a:r>
              <a:rPr lang="zh-CN" altLang="zh-CN" sz="2200" dirty="0">
                <a:solidFill>
                  <a:srgbClr val="000000"/>
                </a:solidFill>
                <a:ea typeface="微软雅黑" pitchFamily="34" charset="-122"/>
                <a:cs typeface="Arial" charset="0"/>
              </a:rPr>
              <a:t>社会责任感</a:t>
            </a:r>
            <a:r>
              <a:rPr lang="zh-CN" altLang="en-US" sz="2200" dirty="0">
                <a:solidFill>
                  <a:srgbClr val="000000"/>
                </a:solidFill>
                <a:ea typeface="微软雅黑" pitchFamily="34" charset="-122"/>
                <a:cs typeface="Arial" charset="0"/>
              </a:rPr>
              <a:t>（</a:t>
            </a:r>
            <a:r>
              <a:rPr lang="en-US" altLang="zh-CN" sz="2200" dirty="0">
                <a:solidFill>
                  <a:srgbClr val="000000"/>
                </a:solidFill>
                <a:ea typeface="微软雅黑" pitchFamily="34" charset="-122"/>
                <a:cs typeface="Arial" charset="0"/>
              </a:rPr>
              <a:t>Responsibility</a:t>
            </a:r>
            <a:r>
              <a:rPr lang="zh-CN" altLang="en-US" sz="2200" dirty="0">
                <a:solidFill>
                  <a:srgbClr val="000000"/>
                </a:solidFill>
                <a:ea typeface="微软雅黑" pitchFamily="34" charset="-122"/>
                <a:cs typeface="Arial" charset="0"/>
              </a:rPr>
              <a:t>）</a:t>
            </a:r>
            <a:endParaRPr lang="en-US" altLang="zh-CN" sz="2200" dirty="0">
              <a:solidFill>
                <a:srgbClr val="000000"/>
              </a:solidFill>
              <a:ea typeface="微软雅黑" pitchFamily="34" charset="-122"/>
              <a:cs typeface="Arial" charset="0"/>
            </a:endParaRPr>
          </a:p>
          <a:p>
            <a:pPr marL="727075" indent="-457200">
              <a:lnSpc>
                <a:spcPct val="150000"/>
              </a:lnSpc>
              <a:buFont typeface="Wingdings" pitchFamily="2" charset="2"/>
              <a:buChar char="p"/>
            </a:pPr>
            <a:r>
              <a:rPr lang="zh-CN" altLang="zh-CN" sz="2200" dirty="0">
                <a:solidFill>
                  <a:srgbClr val="000000"/>
                </a:solidFill>
                <a:ea typeface="微软雅黑" pitchFamily="34" charset="-122"/>
                <a:cs typeface="Arial" charset="0"/>
              </a:rPr>
              <a:t>自主学习能力</a:t>
            </a:r>
            <a:r>
              <a:rPr lang="zh-CN" altLang="en-US" sz="2200" dirty="0">
                <a:solidFill>
                  <a:srgbClr val="000000"/>
                </a:solidFill>
                <a:ea typeface="微软雅黑" pitchFamily="34" charset="-122"/>
                <a:cs typeface="Arial" charset="0"/>
              </a:rPr>
              <a:t>（</a:t>
            </a:r>
            <a:r>
              <a:rPr lang="en-US" altLang="zh-CN" sz="2200" dirty="0">
                <a:solidFill>
                  <a:srgbClr val="000000"/>
                </a:solidFill>
                <a:ea typeface="微软雅黑" pitchFamily="34" charset="-122"/>
                <a:cs typeface="Arial" charset="0"/>
              </a:rPr>
              <a:t>Active learning</a:t>
            </a:r>
            <a:r>
              <a:rPr lang="zh-CN" altLang="en-US" sz="2200" dirty="0">
                <a:solidFill>
                  <a:srgbClr val="000000"/>
                </a:solidFill>
                <a:ea typeface="微软雅黑" pitchFamily="34" charset="-122"/>
                <a:cs typeface="Arial" charset="0"/>
              </a:rPr>
              <a:t>）</a:t>
            </a:r>
            <a:endParaRPr lang="en-US" altLang="zh-CN" sz="2200" dirty="0">
              <a:solidFill>
                <a:srgbClr val="000000"/>
              </a:solidFill>
              <a:ea typeface="微软雅黑" pitchFamily="34" charset="-122"/>
              <a:cs typeface="Arial" charset="0"/>
            </a:endParaRPr>
          </a:p>
          <a:p>
            <a:pPr marL="727075" indent="-457200">
              <a:lnSpc>
                <a:spcPct val="150000"/>
              </a:lnSpc>
              <a:buFont typeface="Wingdings" pitchFamily="2" charset="2"/>
              <a:buChar char="p"/>
            </a:pPr>
            <a:r>
              <a:rPr lang="zh-CN" altLang="zh-CN" sz="2200" dirty="0">
                <a:solidFill>
                  <a:srgbClr val="000000"/>
                </a:solidFill>
                <a:ea typeface="微软雅黑" pitchFamily="34" charset="-122"/>
                <a:cs typeface="Arial" charset="0"/>
              </a:rPr>
              <a:t>交流沟通能力</a:t>
            </a:r>
            <a:r>
              <a:rPr lang="zh-CN" altLang="en-US" sz="2200" dirty="0">
                <a:solidFill>
                  <a:srgbClr val="000000"/>
                </a:solidFill>
                <a:ea typeface="微软雅黑" pitchFamily="34" charset="-122"/>
                <a:cs typeface="Arial" charset="0"/>
              </a:rPr>
              <a:t>（</a:t>
            </a:r>
            <a:r>
              <a:rPr lang="en-US" altLang="zh-CN" sz="2200" dirty="0">
                <a:solidFill>
                  <a:srgbClr val="000000"/>
                </a:solidFill>
                <a:ea typeface="微软雅黑" pitchFamily="34" charset="-122"/>
                <a:cs typeface="Arial" charset="0"/>
              </a:rPr>
              <a:t>Communication</a:t>
            </a:r>
            <a:r>
              <a:rPr lang="zh-CN" altLang="en-US" sz="2200" dirty="0">
                <a:solidFill>
                  <a:srgbClr val="000000"/>
                </a:solidFill>
                <a:ea typeface="微软雅黑" pitchFamily="34" charset="-122"/>
                <a:cs typeface="Arial" charset="0"/>
              </a:rPr>
              <a:t>）</a:t>
            </a:r>
            <a:endParaRPr lang="en-US" altLang="zh-CN" sz="2200" dirty="0">
              <a:solidFill>
                <a:srgbClr val="000000"/>
              </a:solidFill>
              <a:ea typeface="微软雅黑" pitchFamily="34" charset="-122"/>
              <a:cs typeface="Arial" charset="0"/>
            </a:endParaRPr>
          </a:p>
          <a:p>
            <a:pPr marL="727075" indent="-457200">
              <a:lnSpc>
                <a:spcPct val="150000"/>
              </a:lnSpc>
              <a:buFont typeface="Wingdings" pitchFamily="2" charset="2"/>
              <a:buChar char="p"/>
            </a:pPr>
            <a:r>
              <a:rPr lang="zh-CN" altLang="zh-CN" sz="2200" dirty="0">
                <a:solidFill>
                  <a:srgbClr val="000000"/>
                </a:solidFill>
                <a:ea typeface="微软雅黑" pitchFamily="34" charset="-122"/>
                <a:cs typeface="Arial" charset="0"/>
              </a:rPr>
              <a:t>批判性思维能力</a:t>
            </a:r>
            <a:r>
              <a:rPr lang="zh-CN" altLang="en-US" sz="2200" dirty="0">
                <a:solidFill>
                  <a:srgbClr val="000000"/>
                </a:solidFill>
                <a:ea typeface="微软雅黑" pitchFamily="34" charset="-122"/>
                <a:cs typeface="Arial" charset="0"/>
              </a:rPr>
              <a:t>（</a:t>
            </a:r>
            <a:r>
              <a:rPr lang="en-US" altLang="zh-CN" sz="2200" dirty="0">
                <a:solidFill>
                  <a:srgbClr val="000000"/>
                </a:solidFill>
                <a:ea typeface="微软雅黑" pitchFamily="34" charset="-122"/>
                <a:cs typeface="Arial" charset="0"/>
              </a:rPr>
              <a:t>Critical thinking</a:t>
            </a:r>
            <a:r>
              <a:rPr lang="zh-CN" altLang="en-US" sz="2200" dirty="0">
                <a:solidFill>
                  <a:srgbClr val="000000"/>
                </a:solidFill>
                <a:ea typeface="微软雅黑" pitchFamily="34" charset="-122"/>
                <a:cs typeface="Arial" charset="0"/>
              </a:rPr>
              <a:t>）</a:t>
            </a:r>
            <a:endParaRPr lang="en-US" altLang="zh-CN" sz="2200" dirty="0">
              <a:solidFill>
                <a:srgbClr val="000000"/>
              </a:solidFill>
              <a:ea typeface="微软雅黑" pitchFamily="34" charset="-122"/>
              <a:cs typeface="Arial" charset="0"/>
            </a:endParaRPr>
          </a:p>
          <a:p>
            <a:pPr marL="727075" indent="-457200">
              <a:lnSpc>
                <a:spcPct val="150000"/>
              </a:lnSpc>
              <a:buFont typeface="Wingdings" pitchFamily="2" charset="2"/>
              <a:buChar char="p"/>
            </a:pPr>
            <a:r>
              <a:rPr lang="zh-CN" altLang="zh-CN" sz="2200" dirty="0" smtClean="0">
                <a:solidFill>
                  <a:srgbClr val="000000"/>
                </a:solidFill>
                <a:ea typeface="微软雅黑" pitchFamily="34" charset="-122"/>
                <a:cs typeface="Arial" charset="0"/>
              </a:rPr>
              <a:t>创新</a:t>
            </a:r>
            <a:r>
              <a:rPr lang="zh-CN" altLang="en-US" sz="2200" dirty="0" smtClean="0">
                <a:solidFill>
                  <a:srgbClr val="000000"/>
                </a:solidFill>
                <a:ea typeface="微软雅黑" pitchFamily="34" charset="-122"/>
                <a:cs typeface="Arial" charset="0"/>
              </a:rPr>
              <a:t>实践</a:t>
            </a:r>
            <a:r>
              <a:rPr lang="zh-CN" altLang="zh-CN" sz="2200" dirty="0" smtClean="0">
                <a:solidFill>
                  <a:srgbClr val="000000"/>
                </a:solidFill>
                <a:ea typeface="微软雅黑" pitchFamily="34" charset="-122"/>
                <a:cs typeface="Arial" charset="0"/>
              </a:rPr>
              <a:t>能力</a:t>
            </a:r>
            <a:r>
              <a:rPr lang="zh-CN" altLang="en-US" sz="2200" dirty="0">
                <a:solidFill>
                  <a:srgbClr val="000000"/>
                </a:solidFill>
                <a:ea typeface="微软雅黑" pitchFamily="34" charset="-122"/>
                <a:cs typeface="Arial" charset="0"/>
              </a:rPr>
              <a:t>（</a:t>
            </a:r>
            <a:r>
              <a:rPr lang="en-US" altLang="zh-CN" sz="2200" dirty="0">
                <a:solidFill>
                  <a:srgbClr val="000000"/>
                </a:solidFill>
                <a:ea typeface="微软雅黑" pitchFamily="34" charset="-122"/>
                <a:cs typeface="Arial" charset="0"/>
              </a:rPr>
              <a:t>Creativity</a:t>
            </a:r>
            <a:r>
              <a:rPr lang="zh-CN" altLang="en-US" sz="2200" dirty="0">
                <a:solidFill>
                  <a:srgbClr val="000000"/>
                </a:solidFill>
                <a:ea typeface="微软雅黑" pitchFamily="34" charset="-122"/>
                <a:cs typeface="Arial" charset="0"/>
              </a:rPr>
              <a:t>）</a:t>
            </a:r>
          </a:p>
        </p:txBody>
      </p:sp>
      <p:sp>
        <p:nvSpPr>
          <p:cNvPr id="21508" name="TextBox 4"/>
          <p:cNvSpPr txBox="1">
            <a:spLocks noChangeArrowheads="1"/>
          </p:cNvSpPr>
          <p:nvPr/>
        </p:nvSpPr>
        <p:spPr bwMode="auto">
          <a:xfrm>
            <a:off x="6155953" y="4292823"/>
            <a:ext cx="237648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卓越医学人才</a:t>
            </a:r>
            <a:endParaRPr lang="en-US" altLang="zh-CN" sz="20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Excellence</a:t>
            </a:r>
            <a:r>
              <a:rPr lang="zh-CN" altLang="en-US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6012160" y="3024471"/>
            <a:ext cx="2664296" cy="112433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岗位胜任</a:t>
            </a:r>
            <a:r>
              <a:rPr lang="zh-CN" altLang="zh-CN" sz="2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  <a:r>
              <a:rPr lang="en-US" altLang="zh-CN" sz="2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↑</a:t>
            </a:r>
            <a:endParaRPr lang="en-US" altLang="zh-CN" sz="2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Competence</a:t>
            </a:r>
            <a:r>
              <a:rPr lang="zh-CN" altLang="en-US" sz="2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5436344" y="3508424"/>
            <a:ext cx="431800" cy="244475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50" dirty="0">
                <a:ln w="11430"/>
                <a:gradFill>
                  <a:gsLst>
                    <a:gs pos="0">
                      <a:srgbClr val="002060"/>
                    </a:gs>
                    <a:gs pos="100000">
                      <a:srgbClr val="002060"/>
                    </a:gs>
                  </a:gsLst>
                  <a:lin ang="5400000"/>
                </a:gradFill>
                <a:latin typeface="Arial" pitchFamily="34" charset="0"/>
                <a:ea typeface="微软雅黑" pitchFamily="34" charset="-122"/>
                <a:cs typeface="Arial" pitchFamily="34" charset="0"/>
              </a:rPr>
              <a:t>改革思路</a:t>
            </a:r>
          </a:p>
        </p:txBody>
      </p:sp>
      <p:grpSp>
        <p:nvGrpSpPr>
          <p:cNvPr id="23555" name="组合 139"/>
          <p:cNvGrpSpPr>
            <a:grpSpLocks/>
          </p:cNvGrpSpPr>
          <p:nvPr/>
        </p:nvGrpSpPr>
        <p:grpSpPr bwMode="auto">
          <a:xfrm>
            <a:off x="4572000" y="1153443"/>
            <a:ext cx="4546600" cy="887412"/>
            <a:chOff x="4346575" y="1928802"/>
            <a:chExt cx="4546600" cy="887576"/>
          </a:xfrm>
        </p:grpSpPr>
        <p:grpSp>
          <p:nvGrpSpPr>
            <p:cNvPr id="23585" name="组合 127"/>
            <p:cNvGrpSpPr>
              <a:grpSpLocks/>
            </p:cNvGrpSpPr>
            <p:nvPr/>
          </p:nvGrpSpPr>
          <p:grpSpPr bwMode="auto">
            <a:xfrm>
              <a:off x="4346575" y="1928802"/>
              <a:ext cx="887577" cy="887576"/>
              <a:chOff x="4346575" y="2735263"/>
              <a:chExt cx="646113" cy="646112"/>
            </a:xfrm>
          </p:grpSpPr>
          <p:grpSp>
            <p:nvGrpSpPr>
              <p:cNvPr id="23587" name="Group 73"/>
              <p:cNvGrpSpPr>
                <a:grpSpLocks/>
              </p:cNvGrpSpPr>
              <p:nvPr/>
            </p:nvGrpSpPr>
            <p:grpSpPr bwMode="auto">
              <a:xfrm>
                <a:off x="4346575" y="2735263"/>
                <a:ext cx="646113" cy="646112"/>
                <a:chOff x="1601" y="6377"/>
                <a:chExt cx="1701" cy="1701"/>
              </a:xfrm>
            </p:grpSpPr>
            <p:sp>
              <p:nvSpPr>
                <p:cNvPr id="23589" name="Oval 74"/>
                <p:cNvSpPr>
                  <a:spLocks noChangeArrowheads="1"/>
                </p:cNvSpPr>
                <p:nvPr/>
              </p:nvSpPr>
              <p:spPr bwMode="auto">
                <a:xfrm>
                  <a:off x="1601" y="6377"/>
                  <a:ext cx="1701" cy="1701"/>
                </a:xfrm>
                <a:prstGeom prst="ellipse">
                  <a:avLst/>
                </a:prstGeom>
                <a:solidFill>
                  <a:srgbClr val="D8D8D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b="1">
                    <a:solidFill>
                      <a:srgbClr val="003366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3590" name="Oval 75"/>
                <p:cNvSpPr>
                  <a:spLocks noChangeArrowheads="1"/>
                </p:cNvSpPr>
                <p:nvPr/>
              </p:nvSpPr>
              <p:spPr bwMode="auto">
                <a:xfrm>
                  <a:off x="1806" y="6581"/>
                  <a:ext cx="1292" cy="1292"/>
                </a:xfrm>
                <a:prstGeom prst="ellipse">
                  <a:avLst/>
                </a:prstGeom>
                <a:solidFill>
                  <a:srgbClr val="365F91"/>
                </a:solidFill>
                <a:ln w="38100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b="1">
                    <a:solidFill>
                      <a:srgbClr val="003366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pic>
            <p:nvPicPr>
              <p:cNvPr id="23588" name="Picture 76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4530725" y="2898775"/>
                <a:ext cx="285750" cy="3619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3586" name="TextBox 10"/>
            <p:cNvSpPr txBox="1">
              <a:spLocks noChangeArrowheads="1"/>
            </p:cNvSpPr>
            <p:nvPr/>
          </p:nvSpPr>
          <p:spPr bwMode="auto">
            <a:xfrm>
              <a:off x="5357813" y="2133628"/>
              <a:ext cx="3535362" cy="4890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600" b="1">
                  <a:solidFill>
                    <a:srgbClr val="003366"/>
                  </a:solidFill>
                  <a:latin typeface="微软雅黑" pitchFamily="34" charset="-122"/>
                  <a:ea typeface="微软雅黑" pitchFamily="34" charset="-122"/>
                </a:rPr>
                <a:t>一个体系</a:t>
              </a:r>
            </a:p>
          </p:txBody>
        </p:sp>
      </p:grpSp>
      <p:grpSp>
        <p:nvGrpSpPr>
          <p:cNvPr id="23556" name="组合 140"/>
          <p:cNvGrpSpPr>
            <a:grpSpLocks/>
          </p:cNvGrpSpPr>
          <p:nvPr/>
        </p:nvGrpSpPr>
        <p:grpSpPr bwMode="auto">
          <a:xfrm>
            <a:off x="4572000" y="3118768"/>
            <a:ext cx="4546600" cy="887412"/>
            <a:chOff x="4346575" y="2908130"/>
            <a:chExt cx="4546600" cy="887576"/>
          </a:xfrm>
        </p:grpSpPr>
        <p:grpSp>
          <p:nvGrpSpPr>
            <p:cNvPr id="23579" name="组合 128"/>
            <p:cNvGrpSpPr>
              <a:grpSpLocks/>
            </p:cNvGrpSpPr>
            <p:nvPr/>
          </p:nvGrpSpPr>
          <p:grpSpPr bwMode="auto">
            <a:xfrm>
              <a:off x="4346575" y="2908130"/>
              <a:ext cx="887577" cy="887576"/>
              <a:chOff x="4346575" y="3421063"/>
              <a:chExt cx="646113" cy="646112"/>
            </a:xfrm>
          </p:grpSpPr>
          <p:grpSp>
            <p:nvGrpSpPr>
              <p:cNvPr id="23581" name="Group 77"/>
              <p:cNvGrpSpPr>
                <a:grpSpLocks/>
              </p:cNvGrpSpPr>
              <p:nvPr/>
            </p:nvGrpSpPr>
            <p:grpSpPr bwMode="auto">
              <a:xfrm>
                <a:off x="4346575" y="3421063"/>
                <a:ext cx="646113" cy="646112"/>
                <a:chOff x="1601" y="6377"/>
                <a:chExt cx="1701" cy="1701"/>
              </a:xfrm>
            </p:grpSpPr>
            <p:sp>
              <p:nvSpPr>
                <p:cNvPr id="23583" name="Oval 78"/>
                <p:cNvSpPr>
                  <a:spLocks noChangeArrowheads="1"/>
                </p:cNvSpPr>
                <p:nvPr/>
              </p:nvSpPr>
              <p:spPr bwMode="auto">
                <a:xfrm>
                  <a:off x="1601" y="6377"/>
                  <a:ext cx="1701" cy="1701"/>
                </a:xfrm>
                <a:prstGeom prst="ellipse">
                  <a:avLst/>
                </a:prstGeom>
                <a:solidFill>
                  <a:srgbClr val="D8D8D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b="1">
                    <a:solidFill>
                      <a:srgbClr val="003366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3584" name="Oval 79"/>
                <p:cNvSpPr>
                  <a:spLocks noChangeArrowheads="1"/>
                </p:cNvSpPr>
                <p:nvPr/>
              </p:nvSpPr>
              <p:spPr bwMode="auto">
                <a:xfrm>
                  <a:off x="1806" y="6581"/>
                  <a:ext cx="1292" cy="1292"/>
                </a:xfrm>
                <a:prstGeom prst="ellipse">
                  <a:avLst/>
                </a:prstGeom>
                <a:solidFill>
                  <a:srgbClr val="943634"/>
                </a:solidFill>
                <a:ln w="38100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b="1">
                    <a:solidFill>
                      <a:srgbClr val="003366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pic>
            <p:nvPicPr>
              <p:cNvPr id="23582" name="Picture 89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4502150" y="3584575"/>
                <a:ext cx="346075" cy="3460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3580" name="TextBox 10"/>
            <p:cNvSpPr txBox="1">
              <a:spLocks noChangeArrowheads="1"/>
            </p:cNvSpPr>
            <p:nvPr/>
          </p:nvSpPr>
          <p:spPr bwMode="auto">
            <a:xfrm>
              <a:off x="5357813" y="3105016"/>
              <a:ext cx="3535362" cy="4890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600" b="1">
                  <a:solidFill>
                    <a:srgbClr val="003366"/>
                  </a:solidFill>
                  <a:latin typeface="微软雅黑" pitchFamily="34" charset="-122"/>
                  <a:ea typeface="微软雅黑" pitchFamily="34" charset="-122"/>
                </a:rPr>
                <a:t>三大战略</a:t>
              </a:r>
            </a:p>
          </p:txBody>
        </p:sp>
      </p:grpSp>
      <p:grpSp>
        <p:nvGrpSpPr>
          <p:cNvPr id="23557" name="组合 141"/>
          <p:cNvGrpSpPr>
            <a:grpSpLocks/>
          </p:cNvGrpSpPr>
          <p:nvPr/>
        </p:nvGrpSpPr>
        <p:grpSpPr bwMode="auto">
          <a:xfrm>
            <a:off x="4572000" y="2134518"/>
            <a:ext cx="4546600" cy="887412"/>
            <a:chOff x="4346575" y="3867144"/>
            <a:chExt cx="4546600" cy="887576"/>
          </a:xfrm>
        </p:grpSpPr>
        <p:grpSp>
          <p:nvGrpSpPr>
            <p:cNvPr id="23573" name="组合 129"/>
            <p:cNvGrpSpPr>
              <a:grpSpLocks/>
            </p:cNvGrpSpPr>
            <p:nvPr/>
          </p:nvGrpSpPr>
          <p:grpSpPr bwMode="auto">
            <a:xfrm>
              <a:off x="4346575" y="3867144"/>
              <a:ext cx="887577" cy="887576"/>
              <a:chOff x="4346575" y="4132263"/>
              <a:chExt cx="646113" cy="646112"/>
            </a:xfrm>
          </p:grpSpPr>
          <p:grpSp>
            <p:nvGrpSpPr>
              <p:cNvPr id="23575" name="Group 80"/>
              <p:cNvGrpSpPr>
                <a:grpSpLocks/>
              </p:cNvGrpSpPr>
              <p:nvPr/>
            </p:nvGrpSpPr>
            <p:grpSpPr bwMode="auto">
              <a:xfrm>
                <a:off x="4346575" y="4132263"/>
                <a:ext cx="646113" cy="646112"/>
                <a:chOff x="1601" y="6377"/>
                <a:chExt cx="1701" cy="1701"/>
              </a:xfrm>
            </p:grpSpPr>
            <p:sp>
              <p:nvSpPr>
                <p:cNvPr id="23577" name="Oval 81"/>
                <p:cNvSpPr>
                  <a:spLocks noChangeArrowheads="1"/>
                </p:cNvSpPr>
                <p:nvPr/>
              </p:nvSpPr>
              <p:spPr bwMode="auto">
                <a:xfrm>
                  <a:off x="1601" y="6377"/>
                  <a:ext cx="1701" cy="1701"/>
                </a:xfrm>
                <a:prstGeom prst="ellipse">
                  <a:avLst/>
                </a:prstGeom>
                <a:solidFill>
                  <a:srgbClr val="D8D8D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b="1">
                    <a:solidFill>
                      <a:srgbClr val="003366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3578" name="Oval 82"/>
                <p:cNvSpPr>
                  <a:spLocks noChangeArrowheads="1"/>
                </p:cNvSpPr>
                <p:nvPr/>
              </p:nvSpPr>
              <p:spPr bwMode="auto">
                <a:xfrm>
                  <a:off x="1806" y="6581"/>
                  <a:ext cx="1292" cy="1292"/>
                </a:xfrm>
                <a:prstGeom prst="ellipse">
                  <a:avLst/>
                </a:prstGeom>
                <a:solidFill>
                  <a:srgbClr val="5F497A"/>
                </a:solidFill>
                <a:ln w="38100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b="1">
                    <a:solidFill>
                      <a:srgbClr val="003366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pic>
            <p:nvPicPr>
              <p:cNvPr id="23576" name="Picture 90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4483100" y="4291013"/>
                <a:ext cx="377825" cy="3381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3574" name="TextBox 10"/>
            <p:cNvSpPr txBox="1">
              <a:spLocks noChangeArrowheads="1"/>
            </p:cNvSpPr>
            <p:nvPr/>
          </p:nvSpPr>
          <p:spPr bwMode="auto">
            <a:xfrm>
              <a:off x="5357813" y="4071969"/>
              <a:ext cx="3535362" cy="4890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600" b="1">
                  <a:solidFill>
                    <a:srgbClr val="003366"/>
                  </a:solidFill>
                  <a:latin typeface="微软雅黑" pitchFamily="34" charset="-122"/>
                  <a:ea typeface="微软雅黑" pitchFamily="34" charset="-122"/>
                </a:rPr>
                <a:t>两个抓手</a:t>
              </a:r>
            </a:p>
          </p:txBody>
        </p:sp>
      </p:grpSp>
      <p:grpSp>
        <p:nvGrpSpPr>
          <p:cNvPr id="23558" name="组合 142"/>
          <p:cNvGrpSpPr>
            <a:grpSpLocks/>
          </p:cNvGrpSpPr>
          <p:nvPr/>
        </p:nvGrpSpPr>
        <p:grpSpPr bwMode="auto">
          <a:xfrm>
            <a:off x="4572000" y="4060155"/>
            <a:ext cx="4546600" cy="889000"/>
            <a:chOff x="4346575" y="4834775"/>
            <a:chExt cx="4546600" cy="889757"/>
          </a:xfrm>
        </p:grpSpPr>
        <p:grpSp>
          <p:nvGrpSpPr>
            <p:cNvPr id="23567" name="组合 130"/>
            <p:cNvGrpSpPr>
              <a:grpSpLocks/>
            </p:cNvGrpSpPr>
            <p:nvPr/>
          </p:nvGrpSpPr>
          <p:grpSpPr bwMode="auto">
            <a:xfrm>
              <a:off x="4346575" y="4834775"/>
              <a:ext cx="887577" cy="889757"/>
              <a:chOff x="4346575" y="4851400"/>
              <a:chExt cx="646113" cy="647700"/>
            </a:xfrm>
          </p:grpSpPr>
          <p:grpSp>
            <p:nvGrpSpPr>
              <p:cNvPr id="23569" name="Group 83"/>
              <p:cNvGrpSpPr>
                <a:grpSpLocks/>
              </p:cNvGrpSpPr>
              <p:nvPr/>
            </p:nvGrpSpPr>
            <p:grpSpPr bwMode="auto">
              <a:xfrm>
                <a:off x="4346575" y="4851400"/>
                <a:ext cx="646113" cy="647700"/>
                <a:chOff x="1601" y="6377"/>
                <a:chExt cx="1701" cy="1701"/>
              </a:xfrm>
            </p:grpSpPr>
            <p:sp>
              <p:nvSpPr>
                <p:cNvPr id="23571" name="Oval 84"/>
                <p:cNvSpPr>
                  <a:spLocks noChangeArrowheads="1"/>
                </p:cNvSpPr>
                <p:nvPr/>
              </p:nvSpPr>
              <p:spPr bwMode="auto">
                <a:xfrm>
                  <a:off x="1601" y="6377"/>
                  <a:ext cx="1701" cy="1701"/>
                </a:xfrm>
                <a:prstGeom prst="ellipse">
                  <a:avLst/>
                </a:prstGeom>
                <a:solidFill>
                  <a:srgbClr val="D8D8D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b="1">
                    <a:solidFill>
                      <a:srgbClr val="003366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3572" name="Oval 85"/>
                <p:cNvSpPr>
                  <a:spLocks noChangeArrowheads="1"/>
                </p:cNvSpPr>
                <p:nvPr/>
              </p:nvSpPr>
              <p:spPr bwMode="auto">
                <a:xfrm>
                  <a:off x="1806" y="6581"/>
                  <a:ext cx="1292" cy="1292"/>
                </a:xfrm>
                <a:prstGeom prst="ellipse">
                  <a:avLst/>
                </a:prstGeom>
                <a:solidFill>
                  <a:srgbClr val="E36C0A"/>
                </a:solidFill>
                <a:ln w="38100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b="1">
                    <a:solidFill>
                      <a:srgbClr val="003366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pic>
            <p:nvPicPr>
              <p:cNvPr id="23570" name="Picture 91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4478338" y="5030788"/>
                <a:ext cx="376237" cy="3397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3568" name="TextBox 10"/>
            <p:cNvSpPr txBox="1">
              <a:spLocks noChangeArrowheads="1"/>
            </p:cNvSpPr>
            <p:nvPr/>
          </p:nvSpPr>
          <p:spPr bwMode="auto">
            <a:xfrm>
              <a:off x="5357813" y="5033381"/>
              <a:ext cx="3535362" cy="489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600" b="1">
                  <a:solidFill>
                    <a:srgbClr val="003366"/>
                  </a:solidFill>
                  <a:latin typeface="微软雅黑" pitchFamily="34" charset="-122"/>
                  <a:ea typeface="微软雅黑" pitchFamily="34" charset="-122"/>
                </a:rPr>
                <a:t>五大教学工程</a:t>
              </a:r>
            </a:p>
          </p:txBody>
        </p:sp>
      </p:grpSp>
      <p:grpSp>
        <p:nvGrpSpPr>
          <p:cNvPr id="23559" name="组合 143"/>
          <p:cNvGrpSpPr>
            <a:grpSpLocks/>
          </p:cNvGrpSpPr>
          <p:nvPr/>
        </p:nvGrpSpPr>
        <p:grpSpPr bwMode="auto">
          <a:xfrm>
            <a:off x="4572000" y="5060280"/>
            <a:ext cx="4546600" cy="889000"/>
            <a:chOff x="4346575" y="5834907"/>
            <a:chExt cx="4546600" cy="889757"/>
          </a:xfrm>
        </p:grpSpPr>
        <p:grpSp>
          <p:nvGrpSpPr>
            <p:cNvPr id="23561" name="组合 131"/>
            <p:cNvGrpSpPr>
              <a:grpSpLocks/>
            </p:cNvGrpSpPr>
            <p:nvPr/>
          </p:nvGrpSpPr>
          <p:grpSpPr bwMode="auto">
            <a:xfrm>
              <a:off x="4346575" y="5834907"/>
              <a:ext cx="887577" cy="889757"/>
              <a:chOff x="4346575" y="5568950"/>
              <a:chExt cx="646113" cy="647700"/>
            </a:xfrm>
          </p:grpSpPr>
          <p:grpSp>
            <p:nvGrpSpPr>
              <p:cNvPr id="23563" name="Group 86"/>
              <p:cNvGrpSpPr>
                <a:grpSpLocks/>
              </p:cNvGrpSpPr>
              <p:nvPr/>
            </p:nvGrpSpPr>
            <p:grpSpPr bwMode="auto">
              <a:xfrm>
                <a:off x="4346575" y="5568950"/>
                <a:ext cx="646113" cy="647700"/>
                <a:chOff x="1601" y="6377"/>
                <a:chExt cx="1701" cy="1701"/>
              </a:xfrm>
            </p:grpSpPr>
            <p:sp>
              <p:nvSpPr>
                <p:cNvPr id="23565" name="Oval 87"/>
                <p:cNvSpPr>
                  <a:spLocks noChangeArrowheads="1"/>
                </p:cNvSpPr>
                <p:nvPr/>
              </p:nvSpPr>
              <p:spPr bwMode="auto">
                <a:xfrm>
                  <a:off x="1601" y="6377"/>
                  <a:ext cx="1701" cy="1701"/>
                </a:xfrm>
                <a:prstGeom prst="ellipse">
                  <a:avLst/>
                </a:prstGeom>
                <a:solidFill>
                  <a:srgbClr val="D8D8D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b="1">
                    <a:solidFill>
                      <a:srgbClr val="003366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3566" name="Oval 88"/>
                <p:cNvSpPr>
                  <a:spLocks noChangeArrowheads="1"/>
                </p:cNvSpPr>
                <p:nvPr/>
              </p:nvSpPr>
              <p:spPr bwMode="auto">
                <a:xfrm>
                  <a:off x="1806" y="6581"/>
                  <a:ext cx="1292" cy="1292"/>
                </a:xfrm>
                <a:prstGeom prst="ellipse">
                  <a:avLst/>
                </a:prstGeom>
                <a:solidFill>
                  <a:srgbClr val="76923C"/>
                </a:solidFill>
                <a:ln w="38100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b="1">
                    <a:solidFill>
                      <a:srgbClr val="003366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pic>
            <p:nvPicPr>
              <p:cNvPr id="23564" name="Picture 92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4594225" y="5754688"/>
                <a:ext cx="141288" cy="2968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3562" name="TextBox 10"/>
            <p:cNvSpPr txBox="1">
              <a:spLocks noChangeArrowheads="1"/>
            </p:cNvSpPr>
            <p:nvPr/>
          </p:nvSpPr>
          <p:spPr bwMode="auto">
            <a:xfrm>
              <a:off x="5357813" y="6000148"/>
              <a:ext cx="3535362" cy="489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600" b="1">
                  <a:solidFill>
                    <a:srgbClr val="003366"/>
                  </a:solidFill>
                  <a:latin typeface="微软雅黑" pitchFamily="34" charset="-122"/>
                  <a:ea typeface="微软雅黑" pitchFamily="34" charset="-122"/>
                </a:rPr>
                <a:t>十大改革和建设任务</a:t>
              </a:r>
            </a:p>
          </p:txBody>
        </p:sp>
      </p:grpSp>
      <p:sp>
        <p:nvSpPr>
          <p:cNvPr id="23560" name="矩形 41"/>
          <p:cNvSpPr>
            <a:spLocks noChangeArrowheads="1"/>
          </p:cNvSpPr>
          <p:nvPr/>
        </p:nvSpPr>
        <p:spPr bwMode="auto">
          <a:xfrm>
            <a:off x="3707904" y="2016745"/>
            <a:ext cx="504825" cy="310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转型升级谋卓越</a:t>
            </a:r>
            <a:endParaRPr lang="zh-CN" altLang="en-US" sz="2800" dirty="0">
              <a:solidFill>
                <a:srgbClr val="C0000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539552" y="2273017"/>
            <a:ext cx="2782622" cy="256899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十一五</a:t>
            </a:r>
            <a:r>
              <a:rPr lang="zh-CN" altLang="en-US" sz="26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endParaRPr lang="en-US" altLang="zh-CN" sz="26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00" b="1" dirty="0" smtClean="0">
                <a:gradFill>
                  <a:gsLst>
                    <a:gs pos="0">
                      <a:srgbClr val="003366"/>
                    </a:gs>
                    <a:gs pos="100000">
                      <a:srgbClr val="00336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建</a:t>
            </a:r>
            <a:r>
              <a:rPr lang="zh-CN" altLang="en-US" sz="2600" b="1" dirty="0">
                <a:gradFill>
                  <a:gsLst>
                    <a:gs pos="0">
                      <a:srgbClr val="003366"/>
                    </a:gs>
                    <a:gs pos="100000">
                      <a:srgbClr val="00336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章立制强</a:t>
            </a:r>
            <a:r>
              <a:rPr lang="zh-CN" altLang="en-US" sz="2600" b="1" dirty="0" smtClean="0">
                <a:gradFill>
                  <a:gsLst>
                    <a:gs pos="0">
                      <a:srgbClr val="003366"/>
                    </a:gs>
                    <a:gs pos="100000">
                      <a:srgbClr val="00336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基础</a:t>
            </a:r>
            <a:endParaRPr lang="en-US" altLang="zh-CN" sz="2600" b="1" dirty="0" smtClean="0">
              <a:gradFill>
                <a:gsLst>
                  <a:gs pos="0">
                    <a:srgbClr val="003366"/>
                  </a:gs>
                  <a:gs pos="100000">
                    <a:srgbClr val="003366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600" b="1" dirty="0">
              <a:gradFill>
                <a:gsLst>
                  <a:gs pos="0">
                    <a:srgbClr val="003366"/>
                  </a:gs>
                  <a:gs pos="100000">
                    <a:srgbClr val="003366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十二五</a:t>
            </a:r>
            <a:r>
              <a:rPr lang="zh-CN" altLang="en-US" sz="26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endParaRPr lang="en-US" altLang="zh-CN" sz="26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00" b="1" dirty="0" smtClean="0">
                <a:gradFill>
                  <a:gsLst>
                    <a:gs pos="0">
                      <a:srgbClr val="003366"/>
                    </a:gs>
                    <a:gs pos="100000">
                      <a:srgbClr val="00336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优化</a:t>
            </a:r>
            <a:r>
              <a:rPr lang="zh-CN" altLang="en-US" sz="2600" b="1" dirty="0">
                <a:gradFill>
                  <a:gsLst>
                    <a:gs pos="0">
                      <a:srgbClr val="003366"/>
                    </a:gs>
                    <a:gs pos="100000">
                      <a:srgbClr val="00336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创新促</a:t>
            </a:r>
            <a:r>
              <a:rPr lang="zh-CN" altLang="en-US" sz="2600" b="1" dirty="0" smtClean="0">
                <a:gradFill>
                  <a:gsLst>
                    <a:gs pos="0">
                      <a:srgbClr val="003366"/>
                    </a:gs>
                    <a:gs pos="100000">
                      <a:srgbClr val="00336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提高</a:t>
            </a:r>
            <a:endParaRPr lang="en-US" altLang="zh-CN" sz="2600" b="1" dirty="0">
              <a:gradFill>
                <a:gsLst>
                  <a:gs pos="0">
                    <a:srgbClr val="003366"/>
                  </a:gs>
                  <a:gs pos="100000">
                    <a:srgbClr val="003366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427538" cy="692150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50" dirty="0">
                <a:ln w="11430"/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改革思路</a:t>
            </a:r>
          </a:p>
        </p:txBody>
      </p:sp>
      <p:sp>
        <p:nvSpPr>
          <p:cNvPr id="3" name="矩形 2"/>
          <p:cNvSpPr/>
          <p:nvPr/>
        </p:nvSpPr>
        <p:spPr>
          <a:xfrm>
            <a:off x="2677" y="1268760"/>
            <a:ext cx="2232248" cy="548680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n w="11430"/>
                <a:gradFill>
                  <a:gsLst>
                    <a:gs pos="2500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/>
                </a:gradFill>
                <a:latin typeface="Arial" pitchFamily="34" charset="0"/>
                <a:ea typeface="微软雅黑" pitchFamily="34" charset="-122"/>
                <a:cs typeface="Arial" pitchFamily="34" charset="0"/>
              </a:rPr>
              <a:t>一个体系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611188" y="2276475"/>
            <a:ext cx="2665412" cy="338455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zh-CN" altLang="zh-CN" sz="2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基于</a:t>
            </a:r>
            <a:r>
              <a:rPr lang="en-US" altLang="zh-CN" sz="2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HOPE</a:t>
            </a:r>
            <a:r>
              <a:rPr lang="zh-CN" altLang="zh-CN" sz="2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理念、</a:t>
            </a:r>
            <a:r>
              <a:rPr lang="en-US" altLang="zh-CN" sz="2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I-CARE</a:t>
            </a:r>
            <a:r>
              <a:rPr lang="zh-CN" altLang="zh-CN" sz="2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模式</a:t>
            </a:r>
            <a:r>
              <a:rPr lang="zh-CN" altLang="en-US" sz="2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2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与高水平研究型医科大学相适应</a:t>
            </a:r>
            <a:r>
              <a:rPr lang="zh-CN" altLang="en-US" sz="2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zh-CN" sz="2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卓越医学人才培养体系</a:t>
            </a:r>
            <a:endParaRPr lang="zh-CN" altLang="en-US" sz="22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80" name="矩形 5"/>
          <p:cNvSpPr>
            <a:spLocks noChangeArrowheads="1"/>
          </p:cNvSpPr>
          <p:nvPr/>
        </p:nvSpPr>
        <p:spPr bwMode="auto">
          <a:xfrm>
            <a:off x="4284663" y="2289935"/>
            <a:ext cx="4679950" cy="3172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200000"/>
              </a:lnSpc>
              <a:buFont typeface="Wingdings" pitchFamily="2" charset="2"/>
              <a:buChar char="p"/>
            </a:pPr>
            <a:r>
              <a:rPr lang="zh-CN" altLang="zh-CN" sz="26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培养模式</a:t>
            </a:r>
            <a:r>
              <a:rPr lang="en-US" altLang="zh-CN" sz="26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zh-CN" sz="26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特色鲜明</a:t>
            </a:r>
            <a:endParaRPr lang="en-US" altLang="zh-CN" sz="26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lnSpc>
                <a:spcPct val="200000"/>
              </a:lnSpc>
              <a:buFont typeface="Wingdings" pitchFamily="2" charset="2"/>
              <a:buChar char="p"/>
            </a:pPr>
            <a:r>
              <a:rPr lang="zh-CN" altLang="zh-CN" sz="26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保障体系</a:t>
            </a:r>
            <a:r>
              <a:rPr lang="en-US" altLang="zh-CN" sz="26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zh-CN" sz="26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高效有力</a:t>
            </a:r>
            <a:endParaRPr lang="en-US" altLang="zh-CN" sz="26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lnSpc>
                <a:spcPct val="200000"/>
              </a:lnSpc>
              <a:buFont typeface="Wingdings" pitchFamily="2" charset="2"/>
              <a:buChar char="p"/>
            </a:pPr>
            <a:r>
              <a:rPr lang="zh-CN" altLang="zh-CN" sz="26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评价体系</a:t>
            </a:r>
            <a:r>
              <a:rPr lang="en-US" altLang="zh-CN" sz="26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zh-CN" sz="26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科学合理</a:t>
            </a:r>
            <a:endParaRPr lang="en-US" altLang="zh-CN" sz="26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lnSpc>
                <a:spcPct val="200000"/>
              </a:lnSpc>
              <a:buFont typeface="Wingdings" pitchFamily="2" charset="2"/>
              <a:buChar char="p"/>
            </a:pPr>
            <a:r>
              <a:rPr lang="zh-CN" altLang="zh-CN" sz="26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培养质量</a:t>
            </a:r>
            <a:r>
              <a:rPr lang="en-US" altLang="zh-CN" sz="26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zh-CN" sz="26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广泛认可</a:t>
            </a:r>
            <a:endParaRPr lang="zh-CN" altLang="en-US" sz="26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3563938" y="3748088"/>
            <a:ext cx="503237" cy="328612"/>
          </a:xfrm>
          <a:prstGeom prst="rightArrow">
            <a:avLst/>
          </a:prstGeom>
          <a:solidFill>
            <a:srgbClr val="003366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77" y="1268760"/>
            <a:ext cx="2232248" cy="548680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n w="11430"/>
                <a:gradFill>
                  <a:gsLst>
                    <a:gs pos="2500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/>
                </a:gradFill>
                <a:latin typeface="Arial" pitchFamily="34" charset="0"/>
                <a:ea typeface="微软雅黑" pitchFamily="34" charset="-122"/>
                <a:cs typeface="Arial" pitchFamily="34" charset="0"/>
              </a:rPr>
              <a:t>两个抓手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4427538" cy="692150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50" dirty="0">
                <a:ln w="11430"/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改革思路</a:t>
            </a:r>
          </a:p>
        </p:txBody>
      </p:sp>
      <p:sp>
        <p:nvSpPr>
          <p:cNvPr id="25603" name="矩形 3"/>
          <p:cNvSpPr>
            <a:spLocks noChangeArrowheads="1"/>
          </p:cNvSpPr>
          <p:nvPr/>
        </p:nvSpPr>
        <p:spPr bwMode="auto">
          <a:xfrm>
            <a:off x="467816" y="1988840"/>
            <a:ext cx="784860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200000"/>
              </a:lnSpc>
              <a:buFont typeface="Wingdings" pitchFamily="2" charset="2"/>
              <a:buChar char="p"/>
            </a:pPr>
            <a:r>
              <a:rPr lang="zh-CN" altLang="zh-CN" sz="2800" b="1" dirty="0">
                <a:solidFill>
                  <a:srgbClr val="000066"/>
                </a:solidFill>
                <a:latin typeface="微软雅黑" pitchFamily="34" charset="-122"/>
                <a:ea typeface="微软雅黑" pitchFamily="34" charset="-122"/>
              </a:rPr>
              <a:t>品牌专业与学科建设</a:t>
            </a: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自我发展的要求</a:t>
            </a:r>
            <a:endParaRPr lang="en-US" altLang="zh-CN" sz="2800" b="1" dirty="0"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lnSpc>
                <a:spcPct val="200000"/>
              </a:lnSpc>
              <a:buFont typeface="Wingdings" pitchFamily="2" charset="2"/>
              <a:buChar char="p"/>
            </a:pPr>
            <a:r>
              <a:rPr lang="zh-CN" altLang="zh-CN" sz="2800" b="1" dirty="0">
                <a:solidFill>
                  <a:srgbClr val="000066"/>
                </a:solidFill>
                <a:latin typeface="微软雅黑" pitchFamily="34" charset="-122"/>
                <a:ea typeface="微软雅黑" pitchFamily="34" charset="-122"/>
              </a:rPr>
              <a:t>专业认证与审核评估</a:t>
            </a: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国家</a:t>
            </a: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行业的要求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1745599" y="4077072"/>
            <a:ext cx="5418689" cy="151216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lnSpc>
                <a:spcPct val="20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2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2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月：教育部</a:t>
            </a:r>
            <a:r>
              <a:rPr lang="zh-CN" altLang="en-US" sz="22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临床医学专业认证</a:t>
            </a:r>
            <a:endParaRPr lang="en-US" altLang="zh-CN" sz="2200" b="1" dirty="0">
              <a:solidFill>
                <a:srgbClr val="0033C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sz="2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zh-CN" altLang="en-US" sz="2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 教育部</a:t>
            </a:r>
            <a:r>
              <a:rPr lang="zh-CN" altLang="en-US" sz="22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本科教学工作审核评估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77" y="1268760"/>
            <a:ext cx="2232248" cy="548680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n w="11430"/>
                <a:gradFill>
                  <a:gsLst>
                    <a:gs pos="2500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/>
                </a:gradFill>
                <a:latin typeface="Arial" pitchFamily="34" charset="0"/>
                <a:ea typeface="微软雅黑" pitchFamily="34" charset="-122"/>
                <a:cs typeface="Arial" pitchFamily="34" charset="0"/>
              </a:rPr>
              <a:t>三大战略</a:t>
            </a:r>
          </a:p>
        </p:txBody>
      </p:sp>
      <p:sp>
        <p:nvSpPr>
          <p:cNvPr id="26626" name="矩形 3"/>
          <p:cNvSpPr>
            <a:spLocks noChangeArrowheads="1"/>
          </p:cNvSpPr>
          <p:nvPr/>
        </p:nvSpPr>
        <p:spPr bwMode="auto">
          <a:xfrm>
            <a:off x="2195736" y="2191047"/>
            <a:ext cx="3455988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200000"/>
              </a:lnSpc>
              <a:buFont typeface="Wingdings" pitchFamily="2" charset="2"/>
              <a:buChar char="p"/>
            </a:pPr>
            <a:r>
              <a:rPr lang="zh-CN" altLang="zh-CN" sz="28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协同育人战略</a:t>
            </a:r>
            <a:endParaRPr lang="zh-CN" altLang="zh-CN" sz="280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200000"/>
              </a:lnSpc>
              <a:buFont typeface="Wingdings" pitchFamily="2" charset="2"/>
              <a:buChar char="p"/>
            </a:pPr>
            <a:r>
              <a:rPr lang="zh-CN" altLang="zh-CN" sz="28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内涵提升战略</a:t>
            </a:r>
            <a:endParaRPr lang="zh-CN" altLang="zh-CN" sz="280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200000"/>
              </a:lnSpc>
              <a:buFont typeface="Wingdings" pitchFamily="2" charset="2"/>
              <a:buChar char="p"/>
            </a:pPr>
            <a:r>
              <a:rPr lang="zh-CN" altLang="zh-CN" sz="28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品牌特色战略</a:t>
            </a:r>
            <a:endParaRPr lang="zh-CN" altLang="zh-CN" sz="280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0"/>
            <a:ext cx="4427538" cy="692150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50" dirty="0">
                <a:ln w="11430"/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改革思路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50" dirty="0" smtClean="0">
                <a:ln w="11430"/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认证及其解读</a:t>
            </a:r>
            <a:endParaRPr lang="zh-CN" altLang="en-US" sz="3200" b="1" spc="50" dirty="0">
              <a:ln w="11430"/>
              <a:solidFill>
                <a:schemeClr val="bg1">
                  <a:lumMod val="7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539552" y="1497112"/>
            <a:ext cx="8102600" cy="3948112"/>
            <a:chOff x="430" y="507"/>
            <a:chExt cx="5104" cy="2487"/>
          </a:xfrm>
        </p:grpSpPr>
        <p:sp>
          <p:nvSpPr>
            <p:cNvPr id="4" name="AutoShape 5"/>
            <p:cNvSpPr>
              <a:spLocks noChangeArrowheads="1"/>
            </p:cNvSpPr>
            <p:nvPr/>
          </p:nvSpPr>
          <p:spPr bwMode="auto">
            <a:xfrm>
              <a:off x="430" y="699"/>
              <a:ext cx="5104" cy="2295"/>
            </a:xfrm>
            <a:prstGeom prst="roundRect">
              <a:avLst>
                <a:gd name="adj" fmla="val 7542"/>
              </a:avLst>
            </a:prstGeom>
            <a:gradFill rotWithShape="1">
              <a:gsLst>
                <a:gs pos="0">
                  <a:srgbClr val="88B8B7"/>
                </a:gs>
                <a:gs pos="100000">
                  <a:srgbClr val="CAE0DF"/>
                </a:gs>
              </a:gsLst>
              <a:lin ang="5400000" scaled="1"/>
            </a:gradFill>
            <a:ln w="38100" algn="ctr">
              <a:solidFill>
                <a:srgbClr val="00336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tIns="180000" anchor="ctr"/>
            <a:lstStyle/>
            <a:p>
              <a:pPr marL="266700" indent="-266700">
                <a:spcBef>
                  <a:spcPct val="25000"/>
                </a:spcBef>
                <a:buSzPct val="85000"/>
                <a:buFont typeface="Wingdings" pitchFamily="2" charset="2"/>
                <a:buChar char="p"/>
              </a:pP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认证是质量保证体系的重要组成部分：</a:t>
              </a:r>
            </a:p>
            <a:p>
              <a:pPr marL="266700" indent="-266700">
                <a:spcBef>
                  <a:spcPct val="25000"/>
                </a:spcBef>
                <a:buSzPct val="85000"/>
                <a:buFont typeface="Wingdings" pitchFamily="2" charset="2"/>
                <a:buChar char="Ø"/>
              </a:pP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 教育标准、教育评估、教育认证</a:t>
              </a:r>
            </a:p>
            <a:p>
              <a:pPr marL="266700" indent="-266700">
                <a:spcBef>
                  <a:spcPct val="25000"/>
                </a:spcBef>
                <a:buSzPct val="85000"/>
                <a:buFont typeface="Wingdings" pitchFamily="2" charset="2"/>
                <a:buChar char="p"/>
              </a:pPr>
              <a:r>
                <a:rPr lang="en-US" altLang="zh-CN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WHO</a:t>
              </a: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从</a:t>
              </a:r>
              <a:r>
                <a:rPr lang="en-US" altLang="zh-CN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2010</a:t>
              </a: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年开始向各国政府索取医学院校相关数据：</a:t>
              </a:r>
            </a:p>
            <a:p>
              <a:pPr marL="266700" indent="-266700">
                <a:spcBef>
                  <a:spcPct val="25000"/>
                </a:spcBef>
                <a:buSzPct val="85000"/>
                <a:buFont typeface="Wingdings" pitchFamily="2" charset="2"/>
                <a:buChar char="Ø"/>
              </a:pPr>
              <a:r>
                <a:rPr lang="zh-CN" altLang="en-US" sz="2000" u="sng">
                  <a:latin typeface="微软雅黑" panose="020B0503020204020204" pitchFamily="34" charset="-122"/>
                  <a:ea typeface="微软雅黑" panose="020B0503020204020204" pitchFamily="34" charset="-122"/>
                </a:rPr>
                <a:t>学校相关信息认证状态</a:t>
              </a: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、招生规模、在籍学生数、毕业生数、教师数、教育资源、学校地址、</a:t>
              </a:r>
              <a:r>
                <a:rPr lang="zh-CN" altLang="en-US" sz="2000" u="sng">
                  <a:latin typeface="微软雅黑" panose="020B0503020204020204" pitchFamily="34" charset="-122"/>
                  <a:ea typeface="微软雅黑" panose="020B0503020204020204" pitchFamily="34" charset="-122"/>
                </a:rPr>
                <a:t>国家的认可</a:t>
              </a:r>
            </a:p>
            <a:p>
              <a:pPr marL="266700" indent="-266700">
                <a:spcBef>
                  <a:spcPct val="25000"/>
                </a:spcBef>
                <a:buSzPct val="85000"/>
                <a:buFont typeface="Wingdings" pitchFamily="2" charset="2"/>
                <a:buChar char="p"/>
              </a:pP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国际准入、行业（教育）准入、职业准入的要求</a:t>
              </a:r>
            </a:p>
            <a:p>
              <a:pPr marL="266700" indent="-266700">
                <a:spcBef>
                  <a:spcPct val="25000"/>
                </a:spcBef>
                <a:buSzPct val="85000"/>
                <a:buFont typeface="Wingdings" pitchFamily="2" charset="2"/>
                <a:buChar char="p"/>
              </a:pP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认证是对体制和机制的理顺</a:t>
              </a:r>
              <a:endParaRPr lang="ja-JP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AutoShape 6"/>
            <p:cNvSpPr>
              <a:spLocks noChangeArrowheads="1"/>
            </p:cNvSpPr>
            <p:nvPr/>
          </p:nvSpPr>
          <p:spPr bwMode="auto">
            <a:xfrm>
              <a:off x="635" y="507"/>
              <a:ext cx="2306" cy="363"/>
            </a:xfrm>
            <a:prstGeom prst="roundRect">
              <a:avLst>
                <a:gd name="adj" fmla="val 50000"/>
              </a:avLst>
            </a:prstGeom>
            <a:solidFill>
              <a:srgbClr val="0033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为什么要认证？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16775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76" y="1124744"/>
            <a:ext cx="3417196" cy="548680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n w="11430"/>
                <a:solidFill>
                  <a:schemeClr val="accent6">
                    <a:lumMod val="60000"/>
                    <a:lumOff val="4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新</a:t>
            </a:r>
            <a:r>
              <a:rPr lang="zh-CN" altLang="en-US" sz="2800" b="1" dirty="0">
                <a:ln w="11430"/>
                <a:gradFill>
                  <a:gsLst>
                    <a:gs pos="2500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/>
                </a:gradFill>
                <a:latin typeface="Arial" pitchFamily="34" charset="0"/>
                <a:ea typeface="微软雅黑" pitchFamily="34" charset="-122"/>
                <a:cs typeface="Arial" pitchFamily="34" charset="0"/>
              </a:rPr>
              <a:t>五大教学工程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4427538" cy="692150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50" dirty="0">
                <a:ln w="11430"/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改革思路</a:t>
            </a:r>
          </a:p>
        </p:txBody>
      </p:sp>
      <p:grpSp>
        <p:nvGrpSpPr>
          <p:cNvPr id="30723" name="Group 3"/>
          <p:cNvGrpSpPr>
            <a:grpSpLocks/>
          </p:cNvGrpSpPr>
          <p:nvPr/>
        </p:nvGrpSpPr>
        <p:grpSpPr bwMode="auto">
          <a:xfrm>
            <a:off x="612974" y="2060575"/>
            <a:ext cx="3598862" cy="3441700"/>
            <a:chOff x="703" y="935"/>
            <a:chExt cx="4446" cy="2813"/>
          </a:xfrm>
        </p:grpSpPr>
        <p:sp>
          <p:nvSpPr>
            <p:cNvPr id="5" name="Rectangle 4"/>
            <p:cNvSpPr>
              <a:spLocks noChangeArrowheads="1"/>
            </p:cNvSpPr>
            <p:nvPr/>
          </p:nvSpPr>
          <p:spPr bwMode="auto">
            <a:xfrm>
              <a:off x="703" y="935"/>
              <a:ext cx="455" cy="454"/>
            </a:xfrm>
            <a:prstGeom prst="rect">
              <a:avLst/>
            </a:prstGeom>
            <a:ln/>
            <a:ex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TW" sz="24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①</a:t>
              </a:r>
              <a:endParaRPr lang="en-US" altLang="ja-JP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1158" y="935"/>
              <a:ext cx="3991" cy="454"/>
            </a:xfrm>
            <a:prstGeom prst="rect">
              <a:avLst/>
            </a:prstGeom>
            <a:ln/>
            <a:ex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培养模式创新工程</a:t>
              </a:r>
              <a:endParaRPr lang="zh-CN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703" y="1525"/>
              <a:ext cx="455" cy="454"/>
            </a:xfrm>
            <a:prstGeom prst="rect">
              <a:avLst/>
            </a:prstGeom>
            <a:ln/>
            <a:ex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TW" sz="24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②</a:t>
              </a:r>
              <a:endParaRPr lang="en-US" altLang="ja-JP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1158" y="1525"/>
              <a:ext cx="3991" cy="454"/>
            </a:xfrm>
            <a:prstGeom prst="rect">
              <a:avLst/>
            </a:prstGeom>
            <a:ln/>
            <a:ex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实践能力提升工程</a:t>
              </a:r>
              <a:endParaRPr lang="zh-CN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703" y="2114"/>
              <a:ext cx="455" cy="454"/>
            </a:xfrm>
            <a:prstGeom prst="rect">
              <a:avLst/>
            </a:prstGeom>
            <a:ln/>
            <a:ex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TW" sz="24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③</a:t>
              </a:r>
              <a:endParaRPr lang="en-US" altLang="ja-JP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1158" y="2114"/>
              <a:ext cx="3991" cy="454"/>
            </a:xfrm>
            <a:prstGeom prst="rect">
              <a:avLst/>
            </a:prstGeom>
            <a:ln/>
            <a:ex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优质资源建设工程</a:t>
              </a:r>
              <a:endParaRPr lang="zh-CN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703" y="2704"/>
              <a:ext cx="455" cy="454"/>
            </a:xfrm>
            <a:prstGeom prst="rect">
              <a:avLst/>
            </a:prstGeom>
            <a:ln/>
            <a:ex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TW" sz="24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④</a:t>
              </a:r>
              <a:endParaRPr lang="en-US" altLang="ja-JP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1158" y="2704"/>
              <a:ext cx="3991" cy="454"/>
            </a:xfrm>
            <a:prstGeom prst="rect">
              <a:avLst/>
            </a:prstGeom>
            <a:ln/>
            <a:ex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教师发展激励工程</a:t>
              </a:r>
              <a:endParaRPr lang="zh-CN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703" y="3294"/>
              <a:ext cx="455" cy="454"/>
            </a:xfrm>
            <a:prstGeom prst="rect">
              <a:avLst/>
            </a:prstGeom>
            <a:ln/>
            <a:ex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TW" sz="24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⑤</a:t>
              </a:r>
              <a:endParaRPr lang="en-US" altLang="ja-JP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1158" y="3294"/>
              <a:ext cx="3991" cy="454"/>
            </a:xfrm>
            <a:prstGeom prst="rect">
              <a:avLst/>
            </a:prstGeom>
            <a:ln/>
            <a:ex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教学管理优化工程</a:t>
              </a:r>
              <a:endParaRPr lang="zh-CN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724" name="TextBox 25"/>
          <p:cNvSpPr txBox="1">
            <a:spLocks noChangeArrowheads="1"/>
          </p:cNvSpPr>
          <p:nvPr/>
        </p:nvSpPr>
        <p:spPr bwMode="auto">
          <a:xfrm>
            <a:off x="1548011" y="5589588"/>
            <a:ext cx="17287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十二五</a:t>
            </a:r>
          </a:p>
        </p:txBody>
      </p: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4572645" y="2060848"/>
            <a:ext cx="3887787" cy="4032250"/>
            <a:chOff x="4499992" y="2060848"/>
            <a:chExt cx="3888432" cy="4032448"/>
          </a:xfrm>
        </p:grpSpPr>
        <p:grpSp>
          <p:nvGrpSpPr>
            <p:cNvPr id="30726" name="Group 3"/>
            <p:cNvGrpSpPr>
              <a:grpSpLocks/>
            </p:cNvGrpSpPr>
            <p:nvPr/>
          </p:nvGrpSpPr>
          <p:grpSpPr bwMode="auto">
            <a:xfrm>
              <a:off x="5156486" y="2060848"/>
              <a:ext cx="3231938" cy="3441700"/>
              <a:chOff x="1158" y="935"/>
              <a:chExt cx="3991" cy="2813"/>
            </a:xfrm>
          </p:grpSpPr>
          <p:sp>
            <p:nvSpPr>
              <p:cNvPr id="17" name="Rectangle 5"/>
              <p:cNvSpPr>
                <a:spLocks noChangeArrowheads="1"/>
              </p:cNvSpPr>
              <p:nvPr/>
            </p:nvSpPr>
            <p:spPr bwMode="auto">
              <a:xfrm>
                <a:off x="1157" y="935"/>
                <a:ext cx="3992" cy="454"/>
              </a:xfrm>
              <a:prstGeom prst="rect">
                <a:avLst/>
              </a:prstGeom>
              <a:ln/>
              <a:extLst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b="1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培养模式创新工程</a:t>
                </a:r>
                <a:endParaRPr lang="zh-CN" altLang="zh-CN" sz="24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Rectangle 7"/>
              <p:cNvSpPr>
                <a:spLocks noChangeArrowheads="1"/>
              </p:cNvSpPr>
              <p:nvPr/>
            </p:nvSpPr>
            <p:spPr bwMode="auto">
              <a:xfrm>
                <a:off x="1157" y="1525"/>
                <a:ext cx="3992" cy="454"/>
              </a:xfrm>
              <a:prstGeom prst="rect">
                <a:avLst/>
              </a:prstGeom>
              <a:ln/>
              <a:extLst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b="1" dirty="0">
                    <a:solidFill>
                      <a:srgbClr val="0033C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医学人文塑造工程</a:t>
                </a:r>
                <a:endParaRPr lang="zh-CN" altLang="zh-CN" sz="2400" b="1" dirty="0">
                  <a:solidFill>
                    <a:srgbClr val="0033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Rectangle 9"/>
              <p:cNvSpPr>
                <a:spLocks noChangeArrowheads="1"/>
              </p:cNvSpPr>
              <p:nvPr/>
            </p:nvSpPr>
            <p:spPr bwMode="auto">
              <a:xfrm>
                <a:off x="1157" y="2114"/>
                <a:ext cx="3992" cy="454"/>
              </a:xfrm>
              <a:prstGeom prst="rect">
                <a:avLst/>
              </a:prstGeom>
              <a:ln/>
              <a:extLst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b="1" dirty="0">
                    <a:solidFill>
                      <a:srgbClr val="0033C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临床教学提升工程</a:t>
                </a:r>
                <a:endParaRPr lang="zh-CN" altLang="zh-CN" sz="2400" b="1" dirty="0">
                  <a:solidFill>
                    <a:srgbClr val="0033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Rectangle 11"/>
              <p:cNvSpPr>
                <a:spLocks noChangeArrowheads="1"/>
              </p:cNvSpPr>
              <p:nvPr/>
            </p:nvSpPr>
            <p:spPr bwMode="auto">
              <a:xfrm>
                <a:off x="1157" y="2704"/>
                <a:ext cx="3992" cy="454"/>
              </a:xfrm>
              <a:prstGeom prst="rect">
                <a:avLst/>
              </a:prstGeom>
              <a:ln/>
              <a:extLst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b="1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教师发展激励工程</a:t>
                </a:r>
                <a:endParaRPr lang="zh-CN" altLang="zh-CN" sz="24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Rectangle 13"/>
              <p:cNvSpPr>
                <a:spLocks noChangeArrowheads="1"/>
              </p:cNvSpPr>
              <p:nvPr/>
            </p:nvSpPr>
            <p:spPr bwMode="auto">
              <a:xfrm>
                <a:off x="1157" y="3294"/>
                <a:ext cx="3992" cy="454"/>
              </a:xfrm>
              <a:prstGeom prst="rect">
                <a:avLst/>
              </a:prstGeom>
              <a:ln/>
              <a:extLst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b="1" dirty="0">
                    <a:solidFill>
                      <a:srgbClr val="0033C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保障体系优化工程</a:t>
                </a:r>
                <a:endParaRPr lang="zh-CN" altLang="zh-CN" sz="2400" b="1" dirty="0">
                  <a:solidFill>
                    <a:srgbClr val="0033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0727" name="TextBox 26"/>
            <p:cNvSpPr txBox="1">
              <a:spLocks noChangeArrowheads="1"/>
            </p:cNvSpPr>
            <p:nvPr/>
          </p:nvSpPr>
          <p:spPr bwMode="auto">
            <a:xfrm>
              <a:off x="6092590" y="5631631"/>
              <a:ext cx="172819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十三五</a:t>
              </a:r>
            </a:p>
          </p:txBody>
        </p:sp>
        <p:sp>
          <p:nvSpPr>
            <p:cNvPr id="28" name="右箭头 27"/>
            <p:cNvSpPr/>
            <p:nvPr/>
          </p:nvSpPr>
          <p:spPr>
            <a:xfrm>
              <a:off x="4499992" y="3645251"/>
              <a:ext cx="431872" cy="287352"/>
            </a:xfrm>
            <a:prstGeom prst="rightArrow">
              <a:avLst/>
            </a:prstGeom>
            <a:solidFill>
              <a:srgbClr val="002060"/>
            </a:solidFill>
            <a:ln>
              <a:solidFill>
                <a:srgbClr val="003366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3366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50" dirty="0">
                <a:ln w="11430"/>
                <a:gradFill>
                  <a:gsLst>
                    <a:gs pos="0">
                      <a:srgbClr val="002060"/>
                    </a:gs>
                    <a:gs pos="100000">
                      <a:srgbClr val="002060"/>
                    </a:gs>
                  </a:gsLst>
                  <a:lin ang="5400000"/>
                </a:gradFill>
                <a:latin typeface="Arial" pitchFamily="34" charset="0"/>
                <a:ea typeface="微软雅黑" pitchFamily="34" charset="-122"/>
                <a:cs typeface="Arial" pitchFamily="34" charset="0"/>
              </a:rPr>
              <a:t>十大改革和建设任务</a:t>
            </a:r>
          </a:p>
        </p:txBody>
      </p: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827088" y="765175"/>
            <a:ext cx="7632700" cy="1476375"/>
            <a:chOff x="827584" y="764704"/>
            <a:chExt cx="7632848" cy="1477328"/>
          </a:xfrm>
        </p:grpSpPr>
        <p:sp>
          <p:nvSpPr>
            <p:cNvPr id="24" name="左中括号 23"/>
            <p:cNvSpPr/>
            <p:nvPr/>
          </p:nvSpPr>
          <p:spPr>
            <a:xfrm>
              <a:off x="4788473" y="1052227"/>
              <a:ext cx="71439" cy="937230"/>
            </a:xfrm>
            <a:prstGeom prst="leftBracket">
              <a:avLst/>
            </a:prstGeom>
            <a:ln w="31750">
              <a:solidFill>
                <a:srgbClr val="003366"/>
              </a:solidFill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32793" name="组合 30"/>
            <p:cNvGrpSpPr>
              <a:grpSpLocks/>
            </p:cNvGrpSpPr>
            <p:nvPr/>
          </p:nvGrpSpPr>
          <p:grpSpPr bwMode="auto">
            <a:xfrm>
              <a:off x="827584" y="764704"/>
              <a:ext cx="7632848" cy="1477328"/>
              <a:chOff x="827584" y="764704"/>
              <a:chExt cx="7632848" cy="1477328"/>
            </a:xfrm>
          </p:grpSpPr>
          <p:grpSp>
            <p:nvGrpSpPr>
              <p:cNvPr id="32794" name="组合 16"/>
              <p:cNvGrpSpPr>
                <a:grpSpLocks/>
              </p:cNvGrpSpPr>
              <p:nvPr/>
            </p:nvGrpSpPr>
            <p:grpSpPr bwMode="auto">
              <a:xfrm>
                <a:off x="827584" y="764704"/>
                <a:ext cx="7632848" cy="1477328"/>
                <a:chOff x="827584" y="836712"/>
                <a:chExt cx="7632848" cy="1477328"/>
              </a:xfrm>
            </p:grpSpPr>
            <p:sp>
              <p:nvSpPr>
                <p:cNvPr id="7" name="Rectangle 5"/>
                <p:cNvSpPr>
                  <a:spLocks noChangeArrowheads="1"/>
                </p:cNvSpPr>
                <p:nvPr/>
              </p:nvSpPr>
              <p:spPr bwMode="auto">
                <a:xfrm>
                  <a:off x="827584" y="1340275"/>
                  <a:ext cx="3232213" cy="555984"/>
                </a:xfrm>
                <a:prstGeom prst="rect">
                  <a:avLst/>
                </a:prstGeom>
                <a:ln/>
                <a:extLst/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wrap="none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2400" b="1" dirty="0">
                      <a:solidFill>
                        <a:srgbClr val="0033CC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培养模式创新工程</a:t>
                  </a:r>
                  <a:endParaRPr lang="zh-CN" altLang="zh-CN" sz="2400" b="1" dirty="0">
                    <a:solidFill>
                      <a:srgbClr val="0033C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2797" name="TextBox 11"/>
                <p:cNvSpPr txBox="1">
                  <a:spLocks noChangeArrowheads="1"/>
                </p:cNvSpPr>
                <p:nvPr/>
              </p:nvSpPr>
              <p:spPr bwMode="auto">
                <a:xfrm>
                  <a:off x="4932040" y="836712"/>
                  <a:ext cx="3528392" cy="147732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altLang="zh-CN" sz="2000" b="1" dirty="0" smtClean="0">
                      <a:solidFill>
                        <a:srgbClr val="000066"/>
                      </a:solidFill>
                      <a:latin typeface="微软雅黑" pitchFamily="34" charset="-122"/>
                      <a:ea typeface="微软雅黑" pitchFamily="34" charset="-122"/>
                    </a:rPr>
                    <a:t>1.</a:t>
                  </a:r>
                  <a:r>
                    <a:rPr lang="zh-CN" altLang="en-US" sz="2000" b="1" dirty="0" smtClean="0">
                      <a:solidFill>
                        <a:srgbClr val="000066"/>
                      </a:solidFill>
                      <a:latin typeface="微软雅黑" pitchFamily="34" charset="-122"/>
                      <a:ea typeface="微软雅黑" pitchFamily="34" charset="-122"/>
                    </a:rPr>
                    <a:t>专业</a:t>
                  </a:r>
                  <a:r>
                    <a:rPr lang="zh-CN" altLang="en-US" sz="2000" b="1" dirty="0">
                      <a:solidFill>
                        <a:srgbClr val="000066"/>
                      </a:solidFill>
                      <a:latin typeface="微软雅黑" pitchFamily="34" charset="-122"/>
                      <a:ea typeface="微软雅黑" pitchFamily="34" charset="-122"/>
                    </a:rPr>
                    <a:t>建设和综合改革</a:t>
                  </a:r>
                  <a:endParaRPr lang="en-US" altLang="zh-CN" sz="2000" b="1" dirty="0">
                    <a:solidFill>
                      <a:srgbClr val="000066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  <a:p>
                  <a:pPr>
                    <a:lnSpc>
                      <a:spcPct val="150000"/>
                    </a:lnSpc>
                  </a:pPr>
                  <a:r>
                    <a:rPr lang="en-US" altLang="zh-CN" sz="2000" b="1" dirty="0">
                      <a:solidFill>
                        <a:srgbClr val="000066"/>
                      </a:solidFill>
                      <a:latin typeface="微软雅黑" pitchFamily="34" charset="-122"/>
                      <a:ea typeface="微软雅黑" pitchFamily="34" charset="-122"/>
                    </a:rPr>
                    <a:t>2.</a:t>
                  </a:r>
                  <a:r>
                    <a:rPr lang="zh-CN" altLang="en-US" sz="2000" b="1" dirty="0">
                      <a:solidFill>
                        <a:srgbClr val="000066"/>
                      </a:solidFill>
                      <a:latin typeface="微软雅黑" pitchFamily="34" charset="-122"/>
                      <a:ea typeface="微软雅黑" pitchFamily="34" charset="-122"/>
                    </a:rPr>
                    <a:t>人才培养模式</a:t>
                  </a:r>
                  <a:endParaRPr lang="en-US" altLang="zh-CN" sz="2000" b="1" dirty="0">
                    <a:solidFill>
                      <a:srgbClr val="000066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  <a:p>
                  <a:pPr>
                    <a:lnSpc>
                      <a:spcPct val="150000"/>
                    </a:lnSpc>
                  </a:pPr>
                  <a:r>
                    <a:rPr lang="en-US" altLang="zh-CN" sz="2000" b="1" dirty="0">
                      <a:solidFill>
                        <a:srgbClr val="000066"/>
                      </a:solidFill>
                      <a:latin typeface="微软雅黑" pitchFamily="34" charset="-122"/>
                      <a:ea typeface="微软雅黑" pitchFamily="34" charset="-122"/>
                    </a:rPr>
                    <a:t>3.</a:t>
                  </a:r>
                  <a:r>
                    <a:rPr lang="zh-CN" altLang="en-US" sz="2000" b="1" dirty="0">
                      <a:solidFill>
                        <a:srgbClr val="000066"/>
                      </a:solidFill>
                      <a:latin typeface="微软雅黑" pitchFamily="34" charset="-122"/>
                      <a:ea typeface="微软雅黑" pitchFamily="34" charset="-122"/>
                    </a:rPr>
                    <a:t>学业评价体系</a:t>
                  </a:r>
                </a:p>
              </p:txBody>
            </p:sp>
          </p:grpSp>
          <p:sp>
            <p:nvSpPr>
              <p:cNvPr id="26" name="右箭头 25"/>
              <p:cNvSpPr/>
              <p:nvPr/>
            </p:nvSpPr>
            <p:spPr>
              <a:xfrm>
                <a:off x="4356664" y="1484306"/>
                <a:ext cx="287344" cy="181092"/>
              </a:xfrm>
              <a:prstGeom prst="rightArrow">
                <a:avLst/>
              </a:prstGeom>
              <a:solidFill>
                <a:srgbClr val="003366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827088" y="2349500"/>
            <a:ext cx="7993062" cy="555625"/>
            <a:chOff x="827584" y="2348880"/>
            <a:chExt cx="7992888" cy="555468"/>
          </a:xfrm>
        </p:grpSpPr>
        <p:grpSp>
          <p:nvGrpSpPr>
            <p:cNvPr id="32788" name="组合 17"/>
            <p:cNvGrpSpPr>
              <a:grpSpLocks/>
            </p:cNvGrpSpPr>
            <p:nvPr/>
          </p:nvGrpSpPr>
          <p:grpSpPr bwMode="auto">
            <a:xfrm>
              <a:off x="827584" y="2348880"/>
              <a:ext cx="7992888" cy="555468"/>
              <a:chOff x="827584" y="2420888"/>
              <a:chExt cx="7992888" cy="555468"/>
            </a:xfrm>
          </p:grpSpPr>
          <p:sp>
            <p:nvSpPr>
              <p:cNvPr id="8" name="Rectangle 7"/>
              <p:cNvSpPr>
                <a:spLocks noChangeArrowheads="1"/>
              </p:cNvSpPr>
              <p:nvPr/>
            </p:nvSpPr>
            <p:spPr bwMode="auto">
              <a:xfrm>
                <a:off x="827584" y="2420888"/>
                <a:ext cx="3232080" cy="555468"/>
              </a:xfrm>
              <a:prstGeom prst="rect">
                <a:avLst/>
              </a:prstGeom>
              <a:ln/>
              <a:extLst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b="1" dirty="0">
                    <a:solidFill>
                      <a:srgbClr val="0033C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医学人文塑造工程</a:t>
                </a:r>
                <a:endParaRPr lang="zh-CN" altLang="zh-CN" sz="2400" b="1" dirty="0">
                  <a:solidFill>
                    <a:srgbClr val="0033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791" name="TextBox 12"/>
              <p:cNvSpPr txBox="1">
                <a:spLocks noChangeArrowheads="1"/>
              </p:cNvSpPr>
              <p:nvPr/>
            </p:nvSpPr>
            <p:spPr bwMode="auto">
              <a:xfrm>
                <a:off x="4932040" y="2420888"/>
                <a:ext cx="3888432" cy="5538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000" b="1" dirty="0">
                    <a:solidFill>
                      <a:srgbClr val="000066"/>
                    </a:solidFill>
                    <a:latin typeface="微软雅黑" pitchFamily="34" charset="-122"/>
                    <a:ea typeface="微软雅黑" pitchFamily="34" charset="-122"/>
                  </a:rPr>
                  <a:t>4</a:t>
                </a:r>
                <a:r>
                  <a:rPr lang="en-US" altLang="zh-CN" sz="2000" b="1" dirty="0" smtClean="0">
                    <a:solidFill>
                      <a:srgbClr val="000066"/>
                    </a:solidFill>
                    <a:latin typeface="微软雅黑" pitchFamily="34" charset="-122"/>
                    <a:ea typeface="微软雅黑" pitchFamily="34" charset="-122"/>
                  </a:rPr>
                  <a:t>.</a:t>
                </a:r>
                <a:r>
                  <a:rPr lang="zh-CN" altLang="en-US" sz="2000" b="1" dirty="0" smtClean="0">
                    <a:solidFill>
                      <a:srgbClr val="000066"/>
                    </a:solidFill>
                    <a:latin typeface="微软雅黑" pitchFamily="34" charset="-122"/>
                    <a:ea typeface="微软雅黑" pitchFamily="34" charset="-122"/>
                  </a:rPr>
                  <a:t>教风、学风和人文生态</a:t>
                </a:r>
                <a:endParaRPr lang="en-US" altLang="zh-CN" sz="2000" b="1" dirty="0">
                  <a:solidFill>
                    <a:srgbClr val="000066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7" name="右箭头 26"/>
            <p:cNvSpPr/>
            <p:nvPr/>
          </p:nvSpPr>
          <p:spPr>
            <a:xfrm>
              <a:off x="4348582" y="2563132"/>
              <a:ext cx="288919" cy="179336"/>
            </a:xfrm>
            <a:prstGeom prst="rightArrow">
              <a:avLst/>
            </a:prstGeom>
            <a:solidFill>
              <a:srgbClr val="00336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827088" y="3141663"/>
            <a:ext cx="7129462" cy="574675"/>
            <a:chOff x="827584" y="3140968"/>
            <a:chExt cx="7128792" cy="576064"/>
          </a:xfrm>
        </p:grpSpPr>
        <p:grpSp>
          <p:nvGrpSpPr>
            <p:cNvPr id="32784" name="组合 18"/>
            <p:cNvGrpSpPr>
              <a:grpSpLocks/>
            </p:cNvGrpSpPr>
            <p:nvPr/>
          </p:nvGrpSpPr>
          <p:grpSpPr bwMode="auto">
            <a:xfrm>
              <a:off x="827584" y="3140968"/>
              <a:ext cx="7128792" cy="576064"/>
              <a:chOff x="827584" y="3212976"/>
              <a:chExt cx="7128792" cy="576064"/>
            </a:xfrm>
          </p:grpSpPr>
          <p:sp>
            <p:nvSpPr>
              <p:cNvPr id="9" name="Rectangle 9"/>
              <p:cNvSpPr>
                <a:spLocks noChangeArrowheads="1"/>
              </p:cNvSpPr>
              <p:nvPr/>
            </p:nvSpPr>
            <p:spPr bwMode="auto">
              <a:xfrm>
                <a:off x="827584" y="3233663"/>
                <a:ext cx="3231846" cy="555377"/>
              </a:xfrm>
              <a:prstGeom prst="rect">
                <a:avLst/>
              </a:prstGeom>
              <a:ln/>
              <a:extLst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b="1" dirty="0">
                    <a:solidFill>
                      <a:srgbClr val="0033C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临床教学提升工程</a:t>
                </a:r>
                <a:endParaRPr lang="zh-CN" altLang="zh-CN" sz="2400" b="1" dirty="0">
                  <a:solidFill>
                    <a:srgbClr val="0033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787" name="TextBox 13"/>
              <p:cNvSpPr txBox="1">
                <a:spLocks noChangeArrowheads="1"/>
              </p:cNvSpPr>
              <p:nvPr/>
            </p:nvSpPr>
            <p:spPr bwMode="auto">
              <a:xfrm>
                <a:off x="4932040" y="3212976"/>
                <a:ext cx="3024336" cy="4996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000" b="1">
                    <a:solidFill>
                      <a:srgbClr val="000066"/>
                    </a:solidFill>
                    <a:latin typeface="微软雅黑" pitchFamily="34" charset="-122"/>
                    <a:ea typeface="微软雅黑" pitchFamily="34" charset="-122"/>
                  </a:rPr>
                  <a:t>5.</a:t>
                </a:r>
                <a:r>
                  <a:rPr lang="zh-CN" altLang="en-US" sz="2000" b="1">
                    <a:solidFill>
                      <a:srgbClr val="000066"/>
                    </a:solidFill>
                    <a:latin typeface="微软雅黑" pitchFamily="34" charset="-122"/>
                    <a:ea typeface="微软雅黑" pitchFamily="34" charset="-122"/>
                  </a:rPr>
                  <a:t>临床教学体系</a:t>
                </a:r>
                <a:endParaRPr lang="en-US" altLang="zh-CN" sz="2000" b="1">
                  <a:solidFill>
                    <a:srgbClr val="000066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8" name="右箭头 27"/>
            <p:cNvSpPr/>
            <p:nvPr/>
          </p:nvSpPr>
          <p:spPr>
            <a:xfrm>
              <a:off x="4322930" y="3349433"/>
              <a:ext cx="287310" cy="179822"/>
            </a:xfrm>
            <a:prstGeom prst="rightArrow">
              <a:avLst/>
            </a:prstGeom>
            <a:solidFill>
              <a:srgbClr val="00336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827088" y="3937000"/>
            <a:ext cx="7129462" cy="571500"/>
            <a:chOff x="827584" y="3937488"/>
            <a:chExt cx="7128792" cy="571632"/>
          </a:xfrm>
        </p:grpSpPr>
        <p:grpSp>
          <p:nvGrpSpPr>
            <p:cNvPr id="32780" name="组合 1"/>
            <p:cNvGrpSpPr>
              <a:grpSpLocks/>
            </p:cNvGrpSpPr>
            <p:nvPr/>
          </p:nvGrpSpPr>
          <p:grpSpPr bwMode="auto">
            <a:xfrm>
              <a:off x="827584" y="3937488"/>
              <a:ext cx="7128792" cy="571632"/>
              <a:chOff x="827584" y="3937488"/>
              <a:chExt cx="7128792" cy="571632"/>
            </a:xfrm>
          </p:grpSpPr>
          <p:sp>
            <p:nvSpPr>
              <p:cNvPr id="10" name="Rectangle 11"/>
              <p:cNvSpPr>
                <a:spLocks noChangeArrowheads="1"/>
              </p:cNvSpPr>
              <p:nvPr/>
            </p:nvSpPr>
            <p:spPr bwMode="auto">
              <a:xfrm>
                <a:off x="827584" y="3953367"/>
                <a:ext cx="3231846" cy="555753"/>
              </a:xfrm>
              <a:prstGeom prst="rect">
                <a:avLst/>
              </a:prstGeom>
              <a:ln/>
              <a:extLst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b="1" dirty="0">
                    <a:solidFill>
                      <a:srgbClr val="0033C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教师发展激励工程</a:t>
                </a:r>
                <a:endParaRPr lang="zh-CN" altLang="zh-CN" sz="2400" b="1" dirty="0">
                  <a:solidFill>
                    <a:srgbClr val="0033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783" name="TextBox 14"/>
              <p:cNvSpPr txBox="1">
                <a:spLocks noChangeArrowheads="1"/>
              </p:cNvSpPr>
              <p:nvPr/>
            </p:nvSpPr>
            <p:spPr bwMode="auto">
              <a:xfrm>
                <a:off x="4932040" y="3937488"/>
                <a:ext cx="3024336" cy="5539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000" b="1">
                    <a:solidFill>
                      <a:srgbClr val="000066"/>
                    </a:solidFill>
                    <a:latin typeface="微软雅黑" pitchFamily="34" charset="-122"/>
                    <a:ea typeface="微软雅黑" pitchFamily="34" charset="-122"/>
                  </a:rPr>
                  <a:t>6.</a:t>
                </a:r>
                <a:r>
                  <a:rPr lang="zh-CN" altLang="en-US" sz="2000" b="1">
                    <a:solidFill>
                      <a:srgbClr val="000066"/>
                    </a:solidFill>
                    <a:latin typeface="微软雅黑" pitchFamily="34" charset="-122"/>
                    <a:ea typeface="微软雅黑" pitchFamily="34" charset="-122"/>
                  </a:rPr>
                  <a:t>教师培训和激励机制</a:t>
                </a:r>
                <a:endParaRPr lang="en-US" altLang="zh-CN" sz="2000" b="1">
                  <a:solidFill>
                    <a:srgbClr val="000066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9" name="右箭头 28"/>
            <p:cNvSpPr/>
            <p:nvPr/>
          </p:nvSpPr>
          <p:spPr>
            <a:xfrm>
              <a:off x="4322930" y="4140735"/>
              <a:ext cx="287310" cy="181017"/>
            </a:xfrm>
            <a:prstGeom prst="rightArrow">
              <a:avLst/>
            </a:prstGeom>
            <a:solidFill>
              <a:srgbClr val="00336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6" name="组合 35"/>
          <p:cNvGrpSpPr>
            <a:grpSpLocks/>
          </p:cNvGrpSpPr>
          <p:nvPr/>
        </p:nvGrpSpPr>
        <p:grpSpPr bwMode="auto">
          <a:xfrm>
            <a:off x="827088" y="4508500"/>
            <a:ext cx="7993062" cy="1939925"/>
            <a:chOff x="827584" y="4509120"/>
            <a:chExt cx="7992888" cy="1938992"/>
          </a:xfrm>
        </p:grpSpPr>
        <p:grpSp>
          <p:nvGrpSpPr>
            <p:cNvPr id="32775" name="组合 20"/>
            <p:cNvGrpSpPr>
              <a:grpSpLocks/>
            </p:cNvGrpSpPr>
            <p:nvPr/>
          </p:nvGrpSpPr>
          <p:grpSpPr bwMode="auto">
            <a:xfrm>
              <a:off x="827584" y="4509120"/>
              <a:ext cx="7992888" cy="1938992"/>
              <a:chOff x="827584" y="4658360"/>
              <a:chExt cx="7992888" cy="1938992"/>
            </a:xfrm>
          </p:grpSpPr>
          <p:sp>
            <p:nvSpPr>
              <p:cNvPr id="11" name="Rectangle 13"/>
              <p:cNvSpPr>
                <a:spLocks noChangeArrowheads="1"/>
              </p:cNvSpPr>
              <p:nvPr/>
            </p:nvSpPr>
            <p:spPr bwMode="auto">
              <a:xfrm>
                <a:off x="827584" y="5373979"/>
                <a:ext cx="3232080" cy="555358"/>
              </a:xfrm>
              <a:prstGeom prst="rect">
                <a:avLst/>
              </a:prstGeom>
              <a:ln/>
              <a:extLst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b="1" dirty="0">
                    <a:solidFill>
                      <a:srgbClr val="0033C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保障体系优化工程</a:t>
                </a:r>
                <a:endParaRPr lang="zh-CN" altLang="zh-CN" sz="2400" b="1" dirty="0">
                  <a:solidFill>
                    <a:srgbClr val="0033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779" name="TextBox 15"/>
              <p:cNvSpPr txBox="1">
                <a:spLocks noChangeArrowheads="1"/>
              </p:cNvSpPr>
              <p:nvPr/>
            </p:nvSpPr>
            <p:spPr bwMode="auto">
              <a:xfrm>
                <a:off x="4948349" y="4658360"/>
                <a:ext cx="3872123" cy="19389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000" b="1" dirty="0" smtClean="0">
                    <a:solidFill>
                      <a:srgbClr val="000066"/>
                    </a:solidFill>
                    <a:latin typeface="微软雅黑" pitchFamily="34" charset="-122"/>
                    <a:ea typeface="微软雅黑" pitchFamily="34" charset="-122"/>
                  </a:rPr>
                  <a:t>7.</a:t>
                </a:r>
                <a:r>
                  <a:rPr lang="zh-CN" altLang="en-US" sz="2000" b="1" dirty="0" smtClean="0">
                    <a:solidFill>
                      <a:srgbClr val="000066"/>
                    </a:solidFill>
                    <a:latin typeface="微软雅黑" pitchFamily="34" charset="-122"/>
                    <a:ea typeface="微软雅黑" pitchFamily="34" charset="-122"/>
                  </a:rPr>
                  <a:t>课程建设和</a:t>
                </a:r>
                <a:r>
                  <a:rPr lang="zh-CN" altLang="en-US" sz="2000" b="1" dirty="0">
                    <a:solidFill>
                      <a:srgbClr val="000066"/>
                    </a:solidFill>
                    <a:latin typeface="微软雅黑" pitchFamily="34" charset="-122"/>
                    <a:ea typeface="微软雅黑" pitchFamily="34" charset="-122"/>
                  </a:rPr>
                  <a:t>运行规范化</a:t>
                </a:r>
                <a:endParaRPr lang="en-US" altLang="zh-CN" sz="2000" b="1" dirty="0">
                  <a:solidFill>
                    <a:srgbClr val="000066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000" b="1" dirty="0">
                    <a:solidFill>
                      <a:srgbClr val="000066"/>
                    </a:solidFill>
                    <a:latin typeface="微软雅黑" pitchFamily="34" charset="-122"/>
                    <a:ea typeface="微软雅黑" pitchFamily="34" charset="-122"/>
                  </a:rPr>
                  <a:t>8.</a:t>
                </a:r>
                <a:r>
                  <a:rPr lang="zh-CN" altLang="en-US" sz="2000" b="1" dirty="0">
                    <a:solidFill>
                      <a:srgbClr val="000066"/>
                    </a:solidFill>
                    <a:latin typeface="微软雅黑" pitchFamily="34" charset="-122"/>
                    <a:ea typeface="微软雅黑" pitchFamily="34" charset="-122"/>
                  </a:rPr>
                  <a:t>优质教学资源</a:t>
                </a:r>
                <a:endParaRPr lang="en-US" altLang="zh-CN" sz="2000" b="1" dirty="0">
                  <a:solidFill>
                    <a:srgbClr val="000066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000" b="1" dirty="0">
                    <a:solidFill>
                      <a:srgbClr val="000066"/>
                    </a:solidFill>
                    <a:latin typeface="微软雅黑" pitchFamily="34" charset="-122"/>
                    <a:ea typeface="微软雅黑" pitchFamily="34" charset="-122"/>
                  </a:rPr>
                  <a:t>9.</a:t>
                </a:r>
                <a:r>
                  <a:rPr lang="zh-CN" altLang="en-US" sz="2000" b="1" dirty="0">
                    <a:solidFill>
                      <a:srgbClr val="000066"/>
                    </a:solidFill>
                    <a:latin typeface="微软雅黑" pitchFamily="34" charset="-122"/>
                    <a:ea typeface="微软雅黑" pitchFamily="34" charset="-122"/>
                  </a:rPr>
                  <a:t>教学管理体系</a:t>
                </a:r>
                <a:endParaRPr lang="en-US" altLang="zh-CN" sz="2000" b="1" dirty="0">
                  <a:solidFill>
                    <a:srgbClr val="000066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000" b="1" dirty="0">
                    <a:solidFill>
                      <a:srgbClr val="000066"/>
                    </a:solidFill>
                    <a:latin typeface="微软雅黑" pitchFamily="34" charset="-122"/>
                    <a:ea typeface="微软雅黑" pitchFamily="34" charset="-122"/>
                  </a:rPr>
                  <a:t>10.</a:t>
                </a:r>
                <a:r>
                  <a:rPr lang="zh-CN" altLang="en-US" sz="2000" b="1" dirty="0">
                    <a:solidFill>
                      <a:srgbClr val="000066"/>
                    </a:solidFill>
                    <a:latin typeface="微软雅黑" pitchFamily="34" charset="-122"/>
                    <a:ea typeface="微软雅黑" pitchFamily="34" charset="-122"/>
                  </a:rPr>
                  <a:t>教学研究体系</a:t>
                </a:r>
                <a:endParaRPr lang="en-US" altLang="zh-CN" sz="2000" b="1" dirty="0">
                  <a:solidFill>
                    <a:srgbClr val="000066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5" name="左中括号 24"/>
            <p:cNvSpPr/>
            <p:nvPr/>
          </p:nvSpPr>
          <p:spPr>
            <a:xfrm>
              <a:off x="4875621" y="4843922"/>
              <a:ext cx="73023" cy="1321751"/>
            </a:xfrm>
            <a:prstGeom prst="leftBracket">
              <a:avLst/>
            </a:prstGeom>
            <a:ln w="31750">
              <a:solidFill>
                <a:srgbClr val="003366"/>
              </a:solidFill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0" name="右箭头 29"/>
            <p:cNvSpPr/>
            <p:nvPr/>
          </p:nvSpPr>
          <p:spPr>
            <a:xfrm>
              <a:off x="4323183" y="5388172"/>
              <a:ext cx="287331" cy="180888"/>
            </a:xfrm>
            <a:prstGeom prst="rightArrow">
              <a:avLst/>
            </a:prstGeom>
            <a:solidFill>
              <a:srgbClr val="00336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514806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50" dirty="0">
                <a:ln w="11430"/>
                <a:gradFill>
                  <a:gsLst>
                    <a:gs pos="0">
                      <a:srgbClr val="002060"/>
                    </a:gs>
                    <a:gs pos="100000">
                      <a:srgbClr val="002060"/>
                    </a:gs>
                  </a:gsLst>
                  <a:lin ang="5400000"/>
                </a:gradFill>
                <a:latin typeface="Arial" pitchFamily="34" charset="0"/>
                <a:ea typeface="微软雅黑" pitchFamily="34" charset="-122"/>
                <a:cs typeface="Arial" pitchFamily="34" charset="0"/>
              </a:rPr>
              <a:t>十大改革和建设任务</a:t>
            </a:r>
            <a:r>
              <a:rPr lang="en-US" altLang="zh-CN" sz="2800" b="1" spc="50" dirty="0">
                <a:ln w="11430"/>
                <a:gradFill>
                  <a:gsLst>
                    <a:gs pos="0">
                      <a:srgbClr val="002060"/>
                    </a:gs>
                    <a:gs pos="100000">
                      <a:srgbClr val="002060"/>
                    </a:gs>
                  </a:gsLst>
                  <a:lin ang="5400000"/>
                </a:gradFill>
                <a:latin typeface="Arial" pitchFamily="34" charset="0"/>
                <a:ea typeface="微软雅黑" pitchFamily="34" charset="-122"/>
                <a:cs typeface="Arial" pitchFamily="34" charset="0"/>
              </a:rPr>
              <a:t>—1</a:t>
            </a:r>
            <a:endParaRPr lang="zh-CN" altLang="en-US" sz="2800" b="1" spc="50" dirty="0">
              <a:ln w="11430"/>
              <a:gradFill>
                <a:gsLst>
                  <a:gs pos="0">
                    <a:srgbClr val="002060"/>
                  </a:gs>
                  <a:gs pos="100000">
                    <a:srgbClr val="002060"/>
                  </a:gs>
                </a:gsLst>
                <a:lin ang="5400000"/>
              </a:gra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76" y="1152128"/>
            <a:ext cx="3921252" cy="548680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11430"/>
                <a:gradFill>
                  <a:gsLst>
                    <a:gs pos="2500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/>
                </a:gradFill>
                <a:latin typeface="Arial" pitchFamily="34" charset="0"/>
                <a:ea typeface="微软雅黑" pitchFamily="34" charset="-122"/>
                <a:cs typeface="Arial" pitchFamily="34" charset="0"/>
              </a:rPr>
              <a:t>专业建设和专业综合改革</a:t>
            </a:r>
          </a:p>
        </p:txBody>
      </p:sp>
      <p:sp>
        <p:nvSpPr>
          <p:cNvPr id="33795" name="矩形 3"/>
          <p:cNvSpPr>
            <a:spLocks noChangeArrowheads="1"/>
          </p:cNvSpPr>
          <p:nvPr/>
        </p:nvSpPr>
        <p:spPr bwMode="auto">
          <a:xfrm>
            <a:off x="395288" y="2133600"/>
            <a:ext cx="8353425" cy="581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p"/>
            </a:pPr>
            <a:r>
              <a:rPr lang="zh-CN" altLang="en-US" sz="2400" b="1" dirty="0" smtClean="0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endParaRPr lang="en-US" altLang="zh-CN" sz="2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796" name="TextBox 4"/>
          <p:cNvSpPr txBox="1">
            <a:spLocks noChangeArrowheads="1"/>
          </p:cNvSpPr>
          <p:nvPr/>
        </p:nvSpPr>
        <p:spPr bwMode="auto">
          <a:xfrm>
            <a:off x="4716463" y="1177925"/>
            <a:ext cx="24479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品牌特色导向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331540" y="3678000"/>
            <a:ext cx="6120780" cy="176722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全国</a:t>
            </a:r>
            <a:r>
              <a:rPr lang="zh-CN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同层次同类专业中具有领先优势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高标准通过国家和国际专业认证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在世界同领域具有一定影响力和</a:t>
            </a:r>
            <a:r>
              <a:rPr lang="zh-CN" altLang="zh-CN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竞争力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75656" y="3000311"/>
            <a:ext cx="55983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24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初步建成</a:t>
            </a:r>
            <a:r>
              <a:rPr lang="en-US" altLang="zh-CN" sz="24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zh-CN" sz="24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～</a:t>
            </a:r>
            <a:r>
              <a:rPr lang="en-US" altLang="zh-CN" sz="24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zh-CN" sz="2400" b="1" dirty="0" smtClean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个的品牌</a:t>
            </a:r>
            <a:r>
              <a:rPr lang="zh-CN" altLang="en-US" sz="2400" b="1" dirty="0" smtClean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特色</a:t>
            </a:r>
            <a:r>
              <a:rPr lang="zh-CN" altLang="zh-CN" sz="2400" b="1" dirty="0" smtClean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专业</a:t>
            </a:r>
            <a:endParaRPr lang="zh-CN" altLang="en-US" sz="2400" b="1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1196752"/>
            <a:ext cx="4572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p"/>
            </a:pPr>
            <a:r>
              <a:rPr lang="zh-CN" altLang="en-US" sz="2400" b="1" dirty="0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思路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5436096" y="2204864"/>
            <a:ext cx="3168352" cy="242136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重点建设品牌</a:t>
            </a:r>
            <a:r>
              <a:rPr lang="zh-CN" altLang="zh-CN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endParaRPr lang="en-US" altLang="zh-CN" sz="24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努力</a:t>
            </a:r>
            <a:r>
              <a:rPr lang="zh-CN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打造特色</a:t>
            </a:r>
            <a:r>
              <a:rPr lang="zh-CN" altLang="zh-CN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endParaRPr lang="en-US" altLang="zh-CN" sz="24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协调</a:t>
            </a:r>
            <a:r>
              <a:rPr lang="zh-CN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发展相关</a:t>
            </a:r>
            <a:r>
              <a:rPr lang="zh-CN" altLang="zh-CN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endParaRPr lang="en-US" altLang="zh-CN" sz="24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积极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创设</a:t>
            </a:r>
            <a:r>
              <a:rPr lang="zh-CN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新兴</a:t>
            </a:r>
            <a:r>
              <a:rPr lang="zh-CN" altLang="zh-CN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683568" y="2623460"/>
            <a:ext cx="3184868" cy="64807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省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专业建设工程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683568" y="3690128"/>
            <a:ext cx="3184867" cy="64807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教育部</a:t>
            </a:r>
            <a:r>
              <a:rPr lang="zh-CN" altLang="zh-CN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专业</a:t>
            </a:r>
            <a:r>
              <a:rPr lang="zh-CN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认证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10"/>
          <p:cNvSpPr>
            <a:spLocks noChangeArrowheads="1"/>
          </p:cNvSpPr>
          <p:nvPr/>
        </p:nvSpPr>
        <p:spPr bwMode="auto">
          <a:xfrm>
            <a:off x="4211960" y="2754024"/>
            <a:ext cx="935037" cy="1230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抓手契机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右箭头 10"/>
          <p:cNvSpPr/>
          <p:nvPr/>
        </p:nvSpPr>
        <p:spPr>
          <a:xfrm>
            <a:off x="4139952" y="3330088"/>
            <a:ext cx="1135811" cy="287337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/>
          </a:p>
        </p:txBody>
      </p:sp>
      <p:sp>
        <p:nvSpPr>
          <p:cNvPr id="12" name="矩形 11"/>
          <p:cNvSpPr/>
          <p:nvPr/>
        </p:nvSpPr>
        <p:spPr>
          <a:xfrm>
            <a:off x="0" y="0"/>
            <a:ext cx="5148263" cy="692150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50" dirty="0">
                <a:ln w="11430"/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十大改革和建设任务</a:t>
            </a:r>
            <a:r>
              <a:rPr lang="en-US" altLang="zh-CN" sz="2800" b="1" spc="50" dirty="0">
                <a:ln w="11430"/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—1</a:t>
            </a:r>
            <a:endParaRPr lang="zh-CN" altLang="en-US" sz="2800" b="1" spc="50" dirty="0">
              <a:ln w="11430"/>
              <a:solidFill>
                <a:schemeClr val="bg1">
                  <a:lumMod val="6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4458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5148263" cy="692150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50" dirty="0">
                <a:ln w="11430"/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十大改革和建设任务</a:t>
            </a:r>
            <a:r>
              <a:rPr lang="en-US" altLang="zh-CN" sz="2800" b="1" spc="50" dirty="0">
                <a:ln w="11430"/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—1</a:t>
            </a:r>
            <a:endParaRPr lang="zh-CN" altLang="en-US" sz="2800" b="1" spc="50" dirty="0">
              <a:ln w="11430"/>
              <a:solidFill>
                <a:schemeClr val="bg1">
                  <a:lumMod val="6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4818" name="矩形 2"/>
          <p:cNvSpPr>
            <a:spLocks noChangeArrowheads="1"/>
          </p:cNvSpPr>
          <p:nvPr/>
        </p:nvSpPr>
        <p:spPr bwMode="auto">
          <a:xfrm>
            <a:off x="395288" y="1138238"/>
            <a:ext cx="8353425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p"/>
            </a:pPr>
            <a:r>
              <a:rPr lang="zh-CN" altLang="en-US" sz="2400" b="1" dirty="0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举措</a:t>
            </a:r>
            <a:endParaRPr lang="en-US" altLang="zh-CN" sz="2400" b="1" dirty="0">
              <a:solidFill>
                <a:srgbClr val="80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Ø"/>
            </a:pPr>
            <a:r>
              <a:rPr lang="zh-CN" altLang="en-US" sz="2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完善人才培养</a:t>
            </a:r>
            <a:r>
              <a:rPr lang="zh-CN" altLang="en-US" sz="2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机制</a:t>
            </a:r>
            <a:endParaRPr lang="en-US" altLang="zh-CN" sz="22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835696" y="2795017"/>
            <a:ext cx="5256584" cy="229016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p"/>
              <a:tabLst>
                <a:tab pos="92075" algn="l"/>
              </a:tabLst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建立健全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专业负责人制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</a:p>
          <a:p>
            <a:pPr marL="285750" indent="-285750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p"/>
              <a:tabLst>
                <a:tab pos="92075" algn="l"/>
              </a:tabLst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全面推广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本科生导师制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</a:p>
          <a:p>
            <a:pPr marL="285750" indent="-285750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p"/>
              <a:tabLst>
                <a:tab pos="92075" algn="l"/>
              </a:tabLst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改革现行的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学分制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</a:p>
          <a:p>
            <a:pPr marL="285750" indent="-285750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p"/>
              <a:tabLst>
                <a:tab pos="92075" algn="l"/>
              </a:tabLst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逐步试行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弹性学制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"/>
          <p:cNvSpPr>
            <a:spLocks noChangeArrowheads="1"/>
          </p:cNvSpPr>
          <p:nvPr/>
        </p:nvSpPr>
        <p:spPr bwMode="auto">
          <a:xfrm>
            <a:off x="467296" y="1124744"/>
            <a:ext cx="8209160" cy="4231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p"/>
            </a:pPr>
            <a:r>
              <a:rPr lang="zh-CN" altLang="en-US" sz="2400" b="1" dirty="0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举措</a:t>
            </a:r>
            <a:endParaRPr lang="en-US" altLang="zh-CN" sz="2400" b="1" dirty="0">
              <a:solidFill>
                <a:srgbClr val="80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zh-CN" altLang="zh-CN" sz="2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扩大</a:t>
            </a:r>
            <a:r>
              <a:rPr lang="zh-CN" altLang="zh-CN" sz="2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临床医学和口腔医学专业（</a:t>
            </a:r>
            <a:r>
              <a:rPr lang="en-US" altLang="zh-CN" sz="2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5+3</a:t>
            </a:r>
            <a:r>
              <a:rPr lang="zh-CN" altLang="zh-CN" sz="2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一体化）</a:t>
            </a:r>
            <a:r>
              <a:rPr lang="zh-CN" altLang="en-US" sz="2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招生</a:t>
            </a:r>
            <a:r>
              <a:rPr lang="zh-CN" altLang="zh-CN" sz="2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比例</a:t>
            </a:r>
            <a:r>
              <a:rPr lang="zh-CN" altLang="en-US" sz="2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2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zh-CN" altLang="zh-CN" sz="2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完善</a:t>
            </a:r>
            <a:r>
              <a:rPr lang="zh-CN" altLang="zh-CN" sz="22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专业建设考核评价指标体系</a:t>
            </a:r>
            <a:r>
              <a:rPr lang="zh-CN" altLang="zh-CN" sz="2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，强化专业建设质量监控、绩效评价和激励措施</a:t>
            </a:r>
            <a:r>
              <a:rPr lang="zh-CN" altLang="en-US" sz="2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2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zh-CN" altLang="zh-CN" sz="2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继续设置</a:t>
            </a:r>
            <a:r>
              <a:rPr lang="en-US" altLang="zh-CN" sz="22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22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教改班</a:t>
            </a:r>
            <a:r>
              <a:rPr lang="en-US" altLang="zh-CN" sz="22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2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，完善</a:t>
            </a:r>
            <a:r>
              <a:rPr lang="zh-CN" altLang="zh-CN" sz="2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临床和口腔（</a:t>
            </a:r>
            <a:r>
              <a:rPr lang="en-US" altLang="zh-CN" sz="2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5+3</a:t>
            </a:r>
            <a:r>
              <a:rPr lang="zh-CN" altLang="zh-CN" sz="2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一体化）</a:t>
            </a:r>
            <a:r>
              <a:rPr lang="zh-CN" altLang="en-US" sz="2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培养模式</a:t>
            </a:r>
            <a:r>
              <a:rPr lang="zh-CN" altLang="zh-CN" sz="2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，以点带面，稳步推进全校各专业人才培养模式创新。</a:t>
            </a:r>
            <a:endParaRPr lang="en-US" altLang="zh-CN" sz="22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zh-CN" altLang="en-US" sz="2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开展</a:t>
            </a:r>
            <a:r>
              <a:rPr lang="zh-CN" altLang="en-US" sz="22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en-US" altLang="zh-CN" sz="22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2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＋</a:t>
            </a:r>
            <a:r>
              <a:rPr lang="en-US" altLang="zh-CN" sz="22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2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＋</a:t>
            </a:r>
            <a:r>
              <a:rPr lang="en-US" altLang="zh-CN" sz="22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sz="22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”人才培养模式试点</a:t>
            </a:r>
            <a:r>
              <a:rPr lang="zh-CN" altLang="en-US" sz="2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5148263" cy="692150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50" dirty="0">
                <a:ln w="11430"/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十大改革和建设任务</a:t>
            </a:r>
            <a:r>
              <a:rPr lang="en-US" altLang="zh-CN" sz="2800" b="1" spc="50" dirty="0">
                <a:ln w="11430"/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—1</a:t>
            </a:r>
            <a:endParaRPr lang="zh-CN" altLang="en-US" sz="2800" b="1" spc="50" dirty="0">
              <a:ln w="11430"/>
              <a:solidFill>
                <a:schemeClr val="bg1">
                  <a:lumMod val="6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594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514806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50" dirty="0">
                <a:ln w="11430"/>
                <a:gradFill>
                  <a:gsLst>
                    <a:gs pos="0">
                      <a:srgbClr val="002060"/>
                    </a:gs>
                    <a:gs pos="100000">
                      <a:srgbClr val="002060"/>
                    </a:gs>
                  </a:gsLst>
                  <a:lin ang="5400000"/>
                </a:gradFill>
                <a:latin typeface="Arial" pitchFamily="34" charset="0"/>
                <a:ea typeface="微软雅黑" pitchFamily="34" charset="-122"/>
                <a:cs typeface="Arial" pitchFamily="34" charset="0"/>
              </a:rPr>
              <a:t>十大改革和建设任务</a:t>
            </a:r>
            <a:r>
              <a:rPr lang="en-US" altLang="zh-CN" sz="2800" b="1" spc="50" dirty="0">
                <a:ln w="11430"/>
                <a:gradFill>
                  <a:gsLst>
                    <a:gs pos="0">
                      <a:srgbClr val="002060"/>
                    </a:gs>
                    <a:gs pos="100000">
                      <a:srgbClr val="002060"/>
                    </a:gs>
                  </a:gsLst>
                  <a:lin ang="5400000"/>
                </a:gradFill>
                <a:latin typeface="Arial" pitchFamily="34" charset="0"/>
                <a:ea typeface="微软雅黑" pitchFamily="34" charset="-122"/>
                <a:cs typeface="Arial" pitchFamily="34" charset="0"/>
              </a:rPr>
              <a:t>—2</a:t>
            </a:r>
            <a:endParaRPr lang="zh-CN" altLang="en-US" sz="2800" b="1" spc="50" dirty="0">
              <a:ln w="11430"/>
              <a:gradFill>
                <a:gsLst>
                  <a:gs pos="0">
                    <a:srgbClr val="002060"/>
                  </a:gs>
                  <a:gs pos="100000">
                    <a:srgbClr val="002060"/>
                  </a:gs>
                </a:gsLst>
                <a:lin ang="5400000"/>
              </a:gra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5842" name="矩形 2"/>
          <p:cNvSpPr>
            <a:spLocks noChangeArrowheads="1"/>
          </p:cNvSpPr>
          <p:nvPr/>
        </p:nvSpPr>
        <p:spPr bwMode="auto">
          <a:xfrm>
            <a:off x="3175" y="1152525"/>
            <a:ext cx="4424363" cy="547688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“I-CARE”</a:t>
            </a:r>
            <a:r>
              <a:rPr lang="zh-CN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人才培养模式</a:t>
            </a: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构建</a:t>
            </a:r>
            <a:endParaRPr lang="zh-CN" altLang="en-US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sp>
        <p:nvSpPr>
          <p:cNvPr id="35843" name="矩形 4"/>
          <p:cNvSpPr>
            <a:spLocks noChangeArrowheads="1"/>
          </p:cNvSpPr>
          <p:nvPr/>
        </p:nvSpPr>
        <p:spPr bwMode="auto">
          <a:xfrm>
            <a:off x="5042867" y="1239143"/>
            <a:ext cx="30575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zh-CN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兴趣、引导和互动</a:t>
            </a:r>
            <a:endParaRPr lang="zh-CN" altLang="en-US" sz="24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844" name="矩形 5"/>
          <p:cNvSpPr>
            <a:spLocks noChangeArrowheads="1"/>
          </p:cNvSpPr>
          <p:nvPr/>
        </p:nvSpPr>
        <p:spPr bwMode="auto">
          <a:xfrm>
            <a:off x="395288" y="1916832"/>
            <a:ext cx="8208962" cy="581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p"/>
            </a:pPr>
            <a:r>
              <a:rPr lang="zh-CN" altLang="en-US" sz="2400" b="1" dirty="0" smtClean="0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endParaRPr lang="en-US" altLang="zh-CN" sz="2400" b="1" dirty="0">
              <a:solidFill>
                <a:srgbClr val="8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908714" y="3560250"/>
            <a:ext cx="4679758" cy="53687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tabLst>
                <a:tab pos="92075" algn="l"/>
              </a:tabLst>
              <a:defRPr/>
            </a:pPr>
            <a:r>
              <a:rPr lang="en-US" altLang="zh-CN" sz="24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24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混合式</a:t>
            </a:r>
            <a:r>
              <a:rPr lang="en-US" altLang="zh-CN" sz="24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240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教学</a:t>
            </a:r>
            <a:r>
              <a:rPr lang="zh-CN" altLang="zh-CN" sz="24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模式</a:t>
            </a:r>
            <a:endParaRPr lang="en-US" altLang="zh-CN" sz="2400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919627" y="2866296"/>
            <a:ext cx="4679759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tabLst>
                <a:tab pos="92075" algn="l"/>
              </a:tabLst>
              <a:defRPr/>
            </a:pPr>
            <a:r>
              <a:rPr lang="zh-CN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I-CARE</a:t>
            </a:r>
            <a:r>
              <a:rPr lang="zh-CN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”人才培养模式</a:t>
            </a:r>
            <a:endParaRPr lang="en-US" altLang="zh-CN" sz="24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5576" y="3255367"/>
            <a:ext cx="1080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构建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5576" y="4332582"/>
            <a:ext cx="1080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完善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910337" y="4289902"/>
            <a:ext cx="4678135" cy="55789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tabLst>
                <a:tab pos="92075" algn="l"/>
              </a:tabLst>
            </a:pPr>
            <a:r>
              <a:rPr lang="zh-CN" altLang="zh-CN" sz="240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en-US" altLang="zh-CN" sz="240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5+3</a:t>
            </a:r>
            <a:r>
              <a:rPr lang="zh-CN" altLang="zh-CN" sz="240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240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一体化</a:t>
            </a:r>
            <a:r>
              <a:rPr lang="zh-CN" altLang="zh-CN" sz="240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人才培养</a:t>
            </a:r>
            <a:r>
              <a:rPr lang="zh-CN" altLang="en-US" sz="240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方案</a:t>
            </a:r>
            <a:endParaRPr lang="en-US" altLang="zh-CN" sz="2400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55576" y="5068927"/>
            <a:ext cx="1080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试点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910337" y="5036108"/>
            <a:ext cx="4678135" cy="53367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tabLst>
                <a:tab pos="92075" algn="l"/>
              </a:tabLst>
            </a:pPr>
            <a:r>
              <a:rPr lang="zh-CN" altLang="zh-CN" sz="240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en-US" altLang="zh-CN" sz="240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5+3+X</a:t>
            </a:r>
            <a:r>
              <a:rPr lang="zh-CN" altLang="zh-CN" sz="240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240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一体化</a:t>
            </a:r>
            <a:r>
              <a:rPr lang="zh-CN" altLang="zh-CN" sz="240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人才培养</a:t>
            </a:r>
            <a:endParaRPr lang="en-US" altLang="zh-CN" sz="2400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右箭头 15"/>
          <p:cNvSpPr/>
          <p:nvPr/>
        </p:nvSpPr>
        <p:spPr bwMode="auto">
          <a:xfrm>
            <a:off x="6948959" y="4055060"/>
            <a:ext cx="287337" cy="179388"/>
          </a:xfrm>
          <a:prstGeom prst="rightArrow">
            <a:avLst/>
          </a:prstGeom>
          <a:solidFill>
            <a:srgbClr val="0033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7524328" y="2852936"/>
            <a:ext cx="64851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具有全国影响力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51520" y="980728"/>
            <a:ext cx="8640960" cy="576064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marL="352425" indent="-352425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n"/>
              <a:defRPr/>
            </a:pPr>
            <a:r>
              <a:rPr lang="en-US" altLang="zh-CN" sz="2400" b="1" dirty="0">
                <a:gradFill>
                  <a:gsLst>
                    <a:gs pos="0">
                      <a:srgbClr val="003366"/>
                    </a:gs>
                    <a:gs pos="100000">
                      <a:srgbClr val="00336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I-CARE ——</a:t>
            </a:r>
            <a:r>
              <a:rPr lang="zh-CN" altLang="en-US" sz="2400" b="1" dirty="0">
                <a:gradFill>
                  <a:gsLst>
                    <a:gs pos="0">
                      <a:srgbClr val="003366"/>
                    </a:gs>
                    <a:gs pos="100000">
                      <a:srgbClr val="00336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人才培养模式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0" y="5354638"/>
            <a:ext cx="9144000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兴趣＋引导＋互动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468313" y="1773238"/>
          <a:ext cx="8136906" cy="1656183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720080"/>
                <a:gridCol w="1152128"/>
                <a:gridCol w="1584176"/>
                <a:gridCol w="1512168"/>
                <a:gridCol w="1728194"/>
                <a:gridCol w="1440160"/>
              </a:tblGrid>
              <a:tr h="16561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学生</a:t>
                      </a: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b="1" u="sng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1600" b="0" kern="1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nteresting</a:t>
                      </a: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600" b="1" u="sng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C</a:t>
                      </a:r>
                      <a:r>
                        <a:rPr lang="zh-CN" sz="1600" b="0" kern="0" dirty="0" smtClean="0"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ritical</a:t>
                      </a:r>
                      <a:r>
                        <a:rPr lang="zh-CN" sz="1600" b="0" kern="0" dirty="0" smtClean="0">
                          <a:solidFill>
                            <a:srgbClr val="080808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lang="zh-CN" sz="1600" b="0" kern="0" dirty="0"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thinking</a:t>
                      </a:r>
                      <a:endParaRPr lang="zh-CN" sz="1600" b="0" kern="100" dirty="0">
                        <a:solidFill>
                          <a:srgbClr val="003366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600" b="1" u="sng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C</a:t>
                      </a:r>
                      <a:r>
                        <a:rPr lang="zh-CN" sz="1600" b="0" kern="0" dirty="0"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ommunication</a:t>
                      </a:r>
                      <a:endParaRPr lang="zh-CN" sz="1600" b="0" kern="100" dirty="0">
                        <a:solidFill>
                          <a:srgbClr val="003366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600" b="1" u="sng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C</a:t>
                      </a:r>
                      <a:r>
                        <a:rPr lang="zh-CN" sz="1600" b="0" kern="0" dirty="0"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orporation</a:t>
                      </a:r>
                      <a:endParaRPr lang="zh-CN" sz="1600" b="0" kern="100" dirty="0">
                        <a:solidFill>
                          <a:srgbClr val="003366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600" b="1" u="sng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C</a:t>
                      </a:r>
                      <a:r>
                        <a:rPr lang="zh-CN" sz="1600" b="0" kern="0" dirty="0" smtClean="0"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reativity</a:t>
                      </a:r>
                      <a:endParaRPr lang="en-US" altLang="zh-CN" sz="1600" b="0" kern="0" dirty="0" smtClean="0">
                        <a:solidFill>
                          <a:srgbClr val="003366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b="1" u="sng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C</a:t>
                      </a:r>
                      <a:r>
                        <a:rPr lang="en-US" altLang="zh-CN" sz="1600" b="0" kern="100" dirty="0" smtClean="0"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ompetence</a:t>
                      </a:r>
                      <a:endParaRPr lang="zh-CN" sz="1600" b="0" kern="100" dirty="0">
                        <a:solidFill>
                          <a:srgbClr val="003366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u="sng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A</a:t>
                      </a:r>
                      <a:r>
                        <a:rPr lang="zh-CN" sz="1600" b="0" kern="0" dirty="0"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ctive</a:t>
                      </a:r>
                      <a:r>
                        <a:rPr lang="zh-CN" sz="1600" b="0" kern="0" dirty="0">
                          <a:solidFill>
                            <a:srgbClr val="080808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lang="zh-CN" sz="1600" b="0" kern="0" dirty="0"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learning</a:t>
                      </a:r>
                      <a:endParaRPr lang="zh-CN" sz="1600" b="0" kern="100" dirty="0">
                        <a:solidFill>
                          <a:srgbClr val="003366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u="sng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R</a:t>
                      </a:r>
                      <a:r>
                        <a:rPr lang="zh-CN" sz="1600" b="0" kern="0" dirty="0"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esponsibility</a:t>
                      </a:r>
                      <a:endParaRPr lang="zh-CN" sz="1600" b="0" kern="100" dirty="0">
                        <a:solidFill>
                          <a:srgbClr val="003366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u="sng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E</a:t>
                      </a:r>
                      <a:r>
                        <a:rPr lang="zh-CN" sz="1600" b="0" kern="0" dirty="0"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xcellence</a:t>
                      </a:r>
                      <a:endParaRPr lang="zh-CN" sz="1600" b="0" kern="100" dirty="0">
                        <a:solidFill>
                          <a:srgbClr val="003366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479425" y="3644900"/>
          <a:ext cx="8136906" cy="864096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720080"/>
                <a:gridCol w="1152128"/>
                <a:gridCol w="1584176"/>
                <a:gridCol w="1512168"/>
                <a:gridCol w="1728194"/>
                <a:gridCol w="1440160"/>
              </a:tblGrid>
              <a:tr h="8640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800" b="1" kern="1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教学</a:t>
                      </a:r>
                      <a:endParaRPr lang="en-US" altLang="zh-CN" sz="1800" b="1" kern="100" dirty="0" smtClean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模式</a:t>
                      </a:r>
                      <a:endParaRPr lang="zh-CN" sz="1800" b="1" kern="10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b="1" u="sng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1600" b="0" kern="1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ntegrati</a:t>
                      </a:r>
                      <a:r>
                        <a:rPr lang="en-US" altLang="zh-CN" sz="1600" b="0" kern="1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ve</a:t>
                      </a:r>
                      <a:endParaRPr lang="en-US" sz="1600" b="0" kern="100" dirty="0" smtClean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1" u="sng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altLang="zh-CN" sz="1600" b="0" kern="1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nteractive</a:t>
                      </a:r>
                      <a:endParaRPr lang="zh-CN" altLang="zh-CN" sz="1600" b="0" kern="100" dirty="0" smtClean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b="1" u="sng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C</a:t>
                      </a:r>
                      <a:r>
                        <a:rPr lang="en-US" sz="1600" b="0" kern="100" dirty="0"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ase-based</a:t>
                      </a:r>
                      <a:r>
                        <a:rPr lang="en-US" sz="1600" b="0" kern="100" dirty="0">
                          <a:solidFill>
                            <a:srgbClr val="080808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1" u="sng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C</a:t>
                      </a:r>
                      <a:r>
                        <a:rPr lang="en-US" sz="1600" b="0" kern="0" dirty="0" smtClean="0"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ooperative</a:t>
                      </a:r>
                      <a:endParaRPr lang="zh-CN" sz="1600" b="0" kern="100" dirty="0">
                        <a:solidFill>
                          <a:srgbClr val="003366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u="sng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A</a:t>
                      </a:r>
                      <a:r>
                        <a:rPr lang="zh-CN" sz="1600" b="0" kern="0" dirty="0" smtClean="0"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ctive</a:t>
                      </a:r>
                      <a:r>
                        <a:rPr lang="en-US" altLang="zh-CN" sz="1600" b="0" kern="0" dirty="0" smtClean="0">
                          <a:solidFill>
                            <a:srgbClr val="080808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600" b="0" kern="0" dirty="0" smtClean="0"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learning</a:t>
                      </a:r>
                      <a:endParaRPr lang="zh-CN" sz="1600" b="0" kern="100" dirty="0">
                        <a:solidFill>
                          <a:srgbClr val="003366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b="1" u="sng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R</a:t>
                      </a:r>
                      <a:r>
                        <a:rPr lang="en-US" sz="1600" b="0" kern="100" dirty="0" smtClean="0"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esearch-based</a:t>
                      </a:r>
                      <a:endParaRPr lang="zh-CN" sz="1600" b="0" kern="100" dirty="0">
                        <a:solidFill>
                          <a:srgbClr val="003366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b="1" u="sng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E</a:t>
                      </a:r>
                      <a:r>
                        <a:rPr lang="en-US" sz="1600" b="0" kern="0" dirty="0"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-learning</a:t>
                      </a:r>
                      <a:endParaRPr lang="zh-CN" sz="1600" b="0" kern="100" dirty="0">
                        <a:solidFill>
                          <a:srgbClr val="003366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b="1" u="sng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E</a:t>
                      </a:r>
                      <a:r>
                        <a:rPr lang="en-US" sz="1600" b="0" kern="0" dirty="0" smtClean="0"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xperiential</a:t>
                      </a:r>
                      <a:endParaRPr lang="zh-CN" sz="1600" b="0" kern="100" dirty="0">
                        <a:solidFill>
                          <a:srgbClr val="003366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481013" y="4724400"/>
          <a:ext cx="8136906" cy="576065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720080"/>
                <a:gridCol w="1152128"/>
                <a:gridCol w="1584176"/>
                <a:gridCol w="1512168"/>
                <a:gridCol w="1728194"/>
                <a:gridCol w="1440160"/>
              </a:tblGrid>
              <a:tr h="5760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教师</a:t>
                      </a: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600" b="1" u="sng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altLang="zh-CN" sz="1600" b="0" kern="1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nducing</a:t>
                      </a:r>
                      <a:endParaRPr lang="zh-CN" sz="1600" b="0" kern="1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600" b="1" u="sng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C</a:t>
                      </a:r>
                      <a:r>
                        <a:rPr lang="en-US" altLang="zh-CN" sz="1600" b="0" kern="0" dirty="0" smtClean="0"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ompetence</a:t>
                      </a:r>
                      <a:endParaRPr lang="zh-CN" sz="1600" b="0" kern="100" dirty="0">
                        <a:solidFill>
                          <a:srgbClr val="003366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b="1" u="sng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A</a:t>
                      </a:r>
                      <a:r>
                        <a:rPr lang="en-US" sz="1600" b="0" kern="0" dirty="0">
                          <a:solidFill>
                            <a:srgbClr val="080808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ppreciation</a:t>
                      </a:r>
                      <a:endParaRPr lang="zh-CN" sz="1600" b="0" kern="100" dirty="0">
                        <a:solidFill>
                          <a:srgbClr val="080808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u="sng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R</a:t>
                      </a:r>
                      <a:r>
                        <a:rPr lang="zh-CN" sz="1600" b="0" kern="0" dirty="0"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esponsibility</a:t>
                      </a:r>
                      <a:endParaRPr lang="zh-CN" sz="1600" b="0" kern="100" dirty="0">
                        <a:solidFill>
                          <a:srgbClr val="003366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b="1" u="sng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E</a:t>
                      </a:r>
                      <a:r>
                        <a:rPr lang="en-US" sz="1600" b="0" u="none" kern="100" dirty="0"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nthusiasm</a:t>
                      </a:r>
                      <a:endParaRPr lang="zh-CN" sz="1600" b="0" u="none" kern="100" dirty="0">
                        <a:solidFill>
                          <a:srgbClr val="003366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2" name="矩形 11"/>
          <p:cNvSpPr/>
          <p:nvPr/>
        </p:nvSpPr>
        <p:spPr>
          <a:xfrm>
            <a:off x="0" y="0"/>
            <a:ext cx="5148263" cy="692150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50" dirty="0">
                <a:ln w="11430"/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十大改革和建设任务</a:t>
            </a:r>
            <a:r>
              <a:rPr lang="en-US" altLang="zh-CN" sz="2800" b="1" spc="50" dirty="0">
                <a:ln w="11430"/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—2</a:t>
            </a:r>
            <a:endParaRPr lang="zh-CN" altLang="en-US" sz="2800" b="1" spc="50" dirty="0">
              <a:ln w="11430"/>
              <a:solidFill>
                <a:schemeClr val="bg1">
                  <a:lumMod val="6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539552" y="1988840"/>
            <a:ext cx="1800200" cy="86409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tabLst>
                <a:tab pos="92075" algn="l"/>
              </a:tabLst>
            </a:pPr>
            <a:r>
              <a:rPr lang="zh-CN" altLang="en-US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“教改试点班”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3110791" y="1991336"/>
            <a:ext cx="2685345" cy="861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tabLst>
                <a:tab pos="92075" algn="l"/>
              </a:tabLst>
            </a:pPr>
            <a:r>
              <a:rPr lang="zh-CN" altLang="en-US" sz="20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“混合式”教学</a:t>
            </a:r>
            <a:r>
              <a:rPr lang="zh-CN" altLang="en-US" sz="20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模式</a:t>
            </a:r>
            <a:endParaRPr lang="en-US" altLang="zh-CN" sz="2000" b="1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411760" y="1936178"/>
            <a:ext cx="585162" cy="961289"/>
            <a:chOff x="2411760" y="2080194"/>
            <a:chExt cx="585162" cy="961289"/>
          </a:xfrm>
        </p:grpSpPr>
        <p:sp>
          <p:nvSpPr>
            <p:cNvPr id="6" name="右箭头 5"/>
            <p:cNvSpPr/>
            <p:nvPr/>
          </p:nvSpPr>
          <p:spPr>
            <a:xfrm>
              <a:off x="2411760" y="2511004"/>
              <a:ext cx="585162" cy="180975"/>
            </a:xfrm>
            <a:prstGeom prst="rightArrow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矩形 6"/>
            <p:cNvSpPr>
              <a:spLocks noChangeArrowheads="1"/>
            </p:cNvSpPr>
            <p:nvPr/>
          </p:nvSpPr>
          <p:spPr bwMode="auto">
            <a:xfrm>
              <a:off x="2424823" y="2080194"/>
              <a:ext cx="441146" cy="961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试</a:t>
              </a:r>
              <a:endPara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0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点</a:t>
              </a:r>
              <a:endParaRPr lang="zh-CN" altLang="en-US" sz="2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" name="圆角矩形 7"/>
          <p:cNvSpPr/>
          <p:nvPr/>
        </p:nvSpPr>
        <p:spPr>
          <a:xfrm>
            <a:off x="3131840" y="3140968"/>
            <a:ext cx="2511182" cy="2736304"/>
          </a:xfrm>
          <a:prstGeom prst="roundRect">
            <a:avLst/>
          </a:prstGeom>
          <a:ln>
            <a:prstDash val="lg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PBL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RBL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TBL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CBL</a:t>
            </a:r>
          </a:p>
          <a:p>
            <a:pPr algn="ctr">
              <a:lnSpc>
                <a:spcPct val="150000"/>
              </a:lnSpc>
            </a:pP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E-learning</a:t>
            </a:r>
          </a:p>
          <a:p>
            <a:pPr algn="ctr">
              <a:lnSpc>
                <a:spcPct val="150000"/>
              </a:lnSpc>
            </a:pP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U-learning</a:t>
            </a: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慕课（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MOOC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）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私播课（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SPOC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）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翻转课堂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教学</a:t>
            </a:r>
            <a:endParaRPr lang="zh-CN" altLang="en-US" sz="1600" dirty="0"/>
          </a:p>
        </p:txBody>
      </p:sp>
      <p:sp>
        <p:nvSpPr>
          <p:cNvPr id="9" name="圆角矩形 8"/>
          <p:cNvSpPr/>
          <p:nvPr/>
        </p:nvSpPr>
        <p:spPr>
          <a:xfrm>
            <a:off x="6733082" y="1412776"/>
            <a:ext cx="1655342" cy="201622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tabLst>
                <a:tab pos="92075" algn="l"/>
              </a:tabLst>
            </a:pPr>
            <a:r>
              <a:rPr lang="en-US" altLang="zh-CN" sz="20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20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混合式</a:t>
            </a:r>
            <a:r>
              <a:rPr lang="en-US" altLang="zh-CN" sz="20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20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教学占本科生教学总时数达</a:t>
            </a:r>
            <a:r>
              <a:rPr lang="en-US" altLang="zh-CN" sz="20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r>
              <a:rPr lang="zh-CN" altLang="zh-CN" sz="20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％以上</a:t>
            </a:r>
            <a:endParaRPr lang="zh-CN" altLang="en-US" sz="20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012160" y="1965265"/>
            <a:ext cx="585162" cy="961289"/>
            <a:chOff x="2411760" y="2080194"/>
            <a:chExt cx="585162" cy="961289"/>
          </a:xfrm>
        </p:grpSpPr>
        <p:sp>
          <p:nvSpPr>
            <p:cNvPr id="11" name="右箭头 10"/>
            <p:cNvSpPr/>
            <p:nvPr/>
          </p:nvSpPr>
          <p:spPr>
            <a:xfrm>
              <a:off x="2411760" y="2511004"/>
              <a:ext cx="585162" cy="180975"/>
            </a:xfrm>
            <a:prstGeom prst="rightArrow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矩形 11"/>
            <p:cNvSpPr>
              <a:spLocks noChangeArrowheads="1"/>
            </p:cNvSpPr>
            <p:nvPr/>
          </p:nvSpPr>
          <p:spPr bwMode="auto">
            <a:xfrm>
              <a:off x="2424822" y="2080194"/>
              <a:ext cx="441146" cy="961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推</a:t>
              </a:r>
              <a:endPara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0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广</a:t>
              </a:r>
              <a:endParaRPr lang="zh-CN" altLang="en-US" sz="2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" name="右箭头 12"/>
          <p:cNvSpPr/>
          <p:nvPr/>
        </p:nvSpPr>
        <p:spPr>
          <a:xfrm>
            <a:off x="6003062" y="4418632"/>
            <a:ext cx="585162" cy="180975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6805090" y="3933056"/>
            <a:ext cx="1655342" cy="111732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tabLst>
                <a:tab pos="92075" algn="l"/>
              </a:tabLst>
            </a:pPr>
            <a:r>
              <a:rPr lang="zh-CN" altLang="en-US" sz="2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自主学习</a:t>
            </a:r>
            <a:endParaRPr lang="en-US" altLang="zh-CN" sz="20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tabLst>
                <a:tab pos="92075" algn="l"/>
              </a:tabLst>
            </a:pPr>
            <a:r>
              <a:rPr lang="zh-CN" altLang="en-US" sz="2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师生互动</a:t>
            </a:r>
            <a:endParaRPr lang="zh-CN" altLang="en-US" sz="20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51520" y="980728"/>
            <a:ext cx="8640960" cy="576064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marL="352425" indent="-352425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n"/>
              <a:defRPr/>
            </a:pPr>
            <a:r>
              <a:rPr lang="zh-CN" altLang="en-US" sz="2400" b="1" dirty="0" smtClean="0">
                <a:gradFill>
                  <a:gsLst>
                    <a:gs pos="0">
                      <a:srgbClr val="003366"/>
                    </a:gs>
                    <a:gs pos="100000">
                      <a:srgbClr val="003366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“混合式”教学模式</a:t>
            </a:r>
            <a:endParaRPr lang="zh-CN" altLang="en-US" sz="2400" b="1" dirty="0">
              <a:gradFill>
                <a:gsLst>
                  <a:gs pos="0">
                    <a:srgbClr val="003366"/>
                  </a:gs>
                  <a:gs pos="100000">
                    <a:srgbClr val="003366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0" y="0"/>
            <a:ext cx="5148263" cy="692150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50" dirty="0">
                <a:ln w="11430"/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十大改革和建设任务</a:t>
            </a:r>
            <a:r>
              <a:rPr lang="en-US" altLang="zh-CN" sz="2800" b="1" spc="50" dirty="0">
                <a:ln w="11430"/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—2</a:t>
            </a:r>
            <a:endParaRPr lang="zh-CN" altLang="en-US" sz="2800" b="1" spc="50" dirty="0">
              <a:ln w="11430"/>
              <a:solidFill>
                <a:schemeClr val="bg1">
                  <a:lumMod val="6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9552" y="2996952"/>
            <a:ext cx="19663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临床医学专业</a:t>
            </a:r>
            <a:endParaRPr lang="en-US" altLang="zh-CN" sz="2000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0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年制、“</a:t>
            </a:r>
            <a:r>
              <a:rPr lang="en-US" altLang="zh-CN" sz="20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5+3</a:t>
            </a:r>
            <a:r>
              <a:rPr lang="zh-CN" altLang="en-US" sz="20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en-US" altLang="zh-CN" sz="2000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各一个小班</a:t>
            </a:r>
            <a:endParaRPr lang="zh-CN" altLang="en-US" sz="20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0396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514806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50" dirty="0">
                <a:ln w="11430"/>
                <a:gradFill>
                  <a:gsLst>
                    <a:gs pos="0">
                      <a:srgbClr val="002060"/>
                    </a:gs>
                    <a:gs pos="100000">
                      <a:srgbClr val="002060"/>
                    </a:gs>
                  </a:gsLst>
                  <a:lin ang="5400000"/>
                </a:gradFill>
                <a:latin typeface="Arial" pitchFamily="34" charset="0"/>
                <a:ea typeface="微软雅黑" pitchFamily="34" charset="-122"/>
                <a:cs typeface="Arial" pitchFamily="34" charset="0"/>
              </a:rPr>
              <a:t>十大改革和建设任务</a:t>
            </a:r>
            <a:r>
              <a:rPr lang="en-US" altLang="zh-CN" sz="2800" b="1" spc="50" dirty="0">
                <a:ln w="11430"/>
                <a:gradFill>
                  <a:gsLst>
                    <a:gs pos="0">
                      <a:srgbClr val="002060"/>
                    </a:gs>
                    <a:gs pos="100000">
                      <a:srgbClr val="002060"/>
                    </a:gs>
                  </a:gsLst>
                  <a:lin ang="5400000"/>
                </a:gradFill>
                <a:latin typeface="Arial" pitchFamily="34" charset="0"/>
                <a:ea typeface="微软雅黑" pitchFamily="34" charset="-122"/>
                <a:cs typeface="Arial" pitchFamily="34" charset="0"/>
              </a:rPr>
              <a:t>—3</a:t>
            </a:r>
            <a:endParaRPr lang="zh-CN" altLang="en-US" sz="2800" b="1" spc="50" dirty="0">
              <a:ln w="11430"/>
              <a:gradFill>
                <a:gsLst>
                  <a:gs pos="0">
                    <a:srgbClr val="002060"/>
                  </a:gs>
                  <a:gs pos="100000">
                    <a:srgbClr val="002060"/>
                  </a:gs>
                </a:gsLst>
                <a:lin ang="5400000"/>
              </a:gra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1986" name="矩形 2"/>
          <p:cNvSpPr>
            <a:spLocks noChangeArrowheads="1"/>
          </p:cNvSpPr>
          <p:nvPr/>
        </p:nvSpPr>
        <p:spPr bwMode="auto">
          <a:xfrm>
            <a:off x="3175" y="1152525"/>
            <a:ext cx="3848100" cy="547688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学业评价体系的完善</a:t>
            </a:r>
            <a:endParaRPr lang="zh-CN" altLang="en-US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sp>
        <p:nvSpPr>
          <p:cNvPr id="41987" name="矩形 3"/>
          <p:cNvSpPr>
            <a:spLocks noChangeArrowheads="1"/>
          </p:cNvSpPr>
          <p:nvPr/>
        </p:nvSpPr>
        <p:spPr bwMode="auto">
          <a:xfrm>
            <a:off x="395288" y="2133600"/>
            <a:ext cx="8064500" cy="581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p"/>
            </a:pPr>
            <a:r>
              <a:rPr lang="zh-CN" altLang="en-US" sz="2400" b="1" dirty="0" smtClean="0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endParaRPr lang="en-US" altLang="zh-CN" sz="2400" b="1" dirty="0">
              <a:solidFill>
                <a:srgbClr val="8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988" name="矩形 4"/>
          <p:cNvSpPr>
            <a:spLocks noChangeArrowheads="1"/>
          </p:cNvSpPr>
          <p:nvPr/>
        </p:nvSpPr>
        <p:spPr bwMode="auto">
          <a:xfrm>
            <a:off x="4541341" y="1196752"/>
            <a:ext cx="37750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zh-CN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结果导向</a:t>
            </a:r>
            <a:r>
              <a:rPr lang="zh-CN" altLang="en-US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＋</a:t>
            </a:r>
            <a:r>
              <a:rPr lang="zh-CN" altLang="zh-CN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形成性评价</a:t>
            </a:r>
            <a:endParaRPr lang="zh-CN" altLang="en-US" sz="24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164336" y="3458617"/>
            <a:ext cx="2304256" cy="151216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tabLst>
                <a:tab pos="92075" algn="l"/>
              </a:tabLst>
            </a:pPr>
            <a:r>
              <a:rPr lang="zh-CN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评价指标</a:t>
            </a:r>
            <a:endParaRPr lang="en-US" altLang="zh-CN" sz="24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tabLst>
                <a:tab pos="92075" algn="l"/>
              </a:tabLst>
            </a:pPr>
            <a:r>
              <a:rPr lang="zh-CN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评价模式</a:t>
            </a:r>
            <a:endParaRPr lang="en-US" altLang="zh-CN" sz="24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tabLst>
                <a:tab pos="92075" algn="l"/>
              </a:tabLst>
            </a:pPr>
            <a:r>
              <a:rPr lang="zh-CN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反馈机制</a:t>
            </a:r>
            <a:endParaRPr lang="en-US" altLang="zh-CN" sz="24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32164" y="270892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构建</a:t>
            </a:r>
            <a:endParaRPr lang="zh-CN" altLang="en-US" dirty="0">
              <a:solidFill>
                <a:srgbClr val="0033CC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04518" y="5195323"/>
            <a:ext cx="3287886" cy="5118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tabLst>
                <a:tab pos="92075" algn="l"/>
              </a:tabLst>
            </a:pPr>
            <a:r>
              <a:rPr lang="zh-CN" altLang="zh-CN" sz="24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学生学业评价体系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6419726" y="3065758"/>
            <a:ext cx="2160588" cy="224948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严格评价要求</a:t>
            </a:r>
            <a:endParaRPr lang="en-US" altLang="zh-CN" sz="2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拓展评价范围</a:t>
            </a:r>
            <a:endParaRPr lang="en-US" altLang="zh-CN" sz="2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丰富评价方式</a:t>
            </a:r>
            <a:endParaRPr lang="en-US" altLang="zh-CN" sz="2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规范评价流程</a:t>
            </a:r>
            <a:endParaRPr lang="en-US" altLang="zh-CN" sz="2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强化评价反馈</a:t>
            </a:r>
            <a:endParaRPr lang="zh-CN" altLang="en-US" sz="2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右箭头 10"/>
          <p:cNvSpPr/>
          <p:nvPr/>
        </p:nvSpPr>
        <p:spPr>
          <a:xfrm>
            <a:off x="5724128" y="4077766"/>
            <a:ext cx="432048" cy="287338"/>
          </a:xfrm>
          <a:prstGeom prst="rightArrow">
            <a:avLst/>
          </a:prstGeom>
          <a:solidFill>
            <a:srgbClr val="003366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611560" y="3501008"/>
            <a:ext cx="1603697" cy="140380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tabLst>
                <a:tab pos="92075" algn="l"/>
              </a:tabLst>
            </a:pPr>
            <a:r>
              <a:rPr lang="zh-CN" altLang="en-US" sz="20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知识</a:t>
            </a:r>
            <a:endParaRPr lang="en-US" altLang="zh-CN" sz="20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tabLst>
                <a:tab pos="92075" algn="l"/>
              </a:tabLst>
            </a:pPr>
            <a:r>
              <a:rPr lang="zh-CN" altLang="en-US" sz="20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能力</a:t>
            </a:r>
            <a:endParaRPr lang="en-US" altLang="zh-CN" sz="20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tabLst>
                <a:tab pos="92075" algn="l"/>
              </a:tabLst>
            </a:pPr>
            <a:r>
              <a:rPr lang="zh-CN" altLang="en-US" sz="20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价值观</a:t>
            </a:r>
            <a:endParaRPr lang="en-US" altLang="zh-CN" sz="20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左箭头 6"/>
          <p:cNvSpPr/>
          <p:nvPr/>
        </p:nvSpPr>
        <p:spPr>
          <a:xfrm>
            <a:off x="2450949" y="4064315"/>
            <a:ext cx="432048" cy="294419"/>
          </a:xfrm>
          <a:prstGeom prst="leftArrow">
            <a:avLst/>
          </a:prstGeom>
          <a:solidFill>
            <a:srgbClr val="003366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50" dirty="0" smtClean="0">
                <a:ln w="11430"/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认证及其解读</a:t>
            </a:r>
            <a:endParaRPr lang="zh-CN" altLang="en-US" sz="3200" b="1" spc="50" dirty="0">
              <a:ln w="11430"/>
              <a:solidFill>
                <a:schemeClr val="bg1">
                  <a:lumMod val="7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539552" y="1497112"/>
            <a:ext cx="8102600" cy="3948112"/>
            <a:chOff x="430" y="507"/>
            <a:chExt cx="5104" cy="2487"/>
          </a:xfrm>
        </p:grpSpPr>
        <p:sp>
          <p:nvSpPr>
            <p:cNvPr id="4" name="AutoShape 5"/>
            <p:cNvSpPr>
              <a:spLocks noChangeArrowheads="1"/>
            </p:cNvSpPr>
            <p:nvPr/>
          </p:nvSpPr>
          <p:spPr bwMode="auto">
            <a:xfrm>
              <a:off x="430" y="699"/>
              <a:ext cx="5104" cy="2295"/>
            </a:xfrm>
            <a:prstGeom prst="roundRect">
              <a:avLst>
                <a:gd name="adj" fmla="val 7542"/>
              </a:avLst>
            </a:prstGeom>
            <a:gradFill rotWithShape="1">
              <a:gsLst>
                <a:gs pos="0">
                  <a:srgbClr val="88B8B7"/>
                </a:gs>
                <a:gs pos="100000">
                  <a:srgbClr val="CAE0DF"/>
                </a:gs>
              </a:gsLst>
              <a:lin ang="5400000" scaled="1"/>
            </a:gradFill>
            <a:ln w="38100" algn="ctr">
              <a:solidFill>
                <a:srgbClr val="00336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tIns="180000" anchor="ctr"/>
            <a:lstStyle/>
            <a:p>
              <a:pPr marL="361950" indent="-361950">
                <a:lnSpc>
                  <a:spcPct val="125000"/>
                </a:lnSpc>
                <a:spcBef>
                  <a:spcPct val="25000"/>
                </a:spcBef>
                <a:buClr>
                  <a:schemeClr val="tx1"/>
                </a:buClr>
                <a:buSzPct val="85000"/>
                <a:buFont typeface="Wingdings" pitchFamily="2" charset="2"/>
                <a:buChar char="p"/>
              </a:pPr>
              <a:r>
                <a:rPr lang="zh-CN" altLang="en-US" sz="2000" b="1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方式</a:t>
              </a: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：学校自评和外部质量审核（专家现场考察）</a:t>
              </a:r>
            </a:p>
            <a:p>
              <a:pPr marL="361950" indent="-361950">
                <a:lnSpc>
                  <a:spcPct val="125000"/>
                </a:lnSpc>
                <a:spcBef>
                  <a:spcPct val="25000"/>
                </a:spcBef>
                <a:buClr>
                  <a:schemeClr val="tx1"/>
                </a:buClr>
                <a:buSzPct val="85000"/>
                <a:buFont typeface="Wingdings" pitchFamily="2" charset="2"/>
                <a:buChar char="p"/>
              </a:pPr>
              <a:r>
                <a:rPr lang="zh-CN" altLang="en-US" sz="2000" b="1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依据</a:t>
              </a: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r>
                <a:rPr lang="en-US" altLang="zh-CN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本科医学教育标准</a:t>
              </a:r>
              <a:r>
                <a:rPr lang="en-US" altLang="zh-CN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</a:p>
            <a:p>
              <a:pPr marL="361950" indent="-361950">
                <a:lnSpc>
                  <a:spcPct val="125000"/>
                </a:lnSpc>
                <a:spcBef>
                  <a:spcPct val="25000"/>
                </a:spcBef>
                <a:buClr>
                  <a:schemeClr val="tx1"/>
                </a:buClr>
                <a:buSzPct val="85000"/>
                <a:buFont typeface="Wingdings" pitchFamily="2" charset="2"/>
                <a:buChar char="p"/>
              </a:pPr>
              <a:r>
                <a:rPr lang="zh-CN" altLang="en-US" sz="2000" b="1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：对教育教学进行全程评价</a:t>
              </a:r>
            </a:p>
            <a:p>
              <a:pPr marL="361950" indent="-361950">
                <a:lnSpc>
                  <a:spcPct val="125000"/>
                </a:lnSpc>
                <a:spcBef>
                  <a:spcPct val="25000"/>
                </a:spcBef>
                <a:buClr>
                  <a:schemeClr val="tx1"/>
                </a:buClr>
                <a:buSzPct val="85000"/>
                <a:buFont typeface="Wingdings" pitchFamily="2" charset="2"/>
                <a:buNone/>
              </a:pPr>
              <a:r>
                <a:rPr lang="en-US" altLang="zh-CN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   ——</a:t>
              </a:r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是否符合以及在多大程度上符合标准要求</a:t>
              </a:r>
            </a:p>
            <a:p>
              <a:pPr marL="361950" indent="-361950">
                <a:lnSpc>
                  <a:spcPct val="125000"/>
                </a:lnSpc>
                <a:spcBef>
                  <a:spcPct val="25000"/>
                </a:spcBef>
                <a:buClr>
                  <a:schemeClr val="tx1"/>
                </a:buClr>
                <a:buSzPct val="85000"/>
                <a:buFont typeface="Wingdings" pitchFamily="2" charset="2"/>
                <a:buNone/>
              </a:pPr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  </a:t>
              </a: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——</a:t>
              </a:r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帮助学校找出弱项或者差距，指出改进方向</a:t>
              </a:r>
              <a:endParaRPr lang="ja-JP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AutoShape 6"/>
            <p:cNvSpPr>
              <a:spLocks noChangeArrowheads="1"/>
            </p:cNvSpPr>
            <p:nvPr/>
          </p:nvSpPr>
          <p:spPr bwMode="auto">
            <a:xfrm>
              <a:off x="635" y="507"/>
              <a:ext cx="2306" cy="363"/>
            </a:xfrm>
            <a:prstGeom prst="roundRect">
              <a:avLst>
                <a:gd name="adj" fmla="val 50000"/>
              </a:avLst>
            </a:prstGeom>
            <a:solidFill>
              <a:srgbClr val="0033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如何认证？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16775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矩形 1"/>
          <p:cNvSpPr>
            <a:spLocks noChangeArrowheads="1"/>
          </p:cNvSpPr>
          <p:nvPr/>
        </p:nvSpPr>
        <p:spPr bwMode="auto">
          <a:xfrm>
            <a:off x="395288" y="908051"/>
            <a:ext cx="5256832" cy="581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p"/>
            </a:pPr>
            <a:r>
              <a:rPr lang="zh-CN" altLang="en-US" sz="2400" b="1" dirty="0" smtClean="0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举措</a:t>
            </a:r>
            <a:endParaRPr lang="en-US" altLang="zh-CN" sz="24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4153015" y="4502427"/>
            <a:ext cx="3887788" cy="129614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强化知识、能力和价值观的</a:t>
            </a:r>
            <a:r>
              <a:rPr lang="zh-CN" altLang="zh-CN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综合考核</a:t>
            </a:r>
            <a:r>
              <a:rPr lang="zh-CN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zh-CN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形成性评价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5148263" cy="692150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50" dirty="0">
                <a:ln w="11430"/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十大改革和建设任务</a:t>
            </a:r>
            <a:r>
              <a:rPr lang="en-US" altLang="zh-CN" sz="2800" b="1" spc="50" dirty="0">
                <a:ln w="11430"/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—3</a:t>
            </a:r>
            <a:endParaRPr lang="zh-CN" altLang="en-US" sz="2800" b="1" spc="50" dirty="0">
              <a:ln w="11430"/>
              <a:solidFill>
                <a:schemeClr val="bg1">
                  <a:lumMod val="6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528082" y="1844824"/>
            <a:ext cx="4932350" cy="18002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zh-CN" altLang="zh-CN" sz="2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和个性发展形成性</a:t>
            </a:r>
            <a:r>
              <a:rPr lang="zh-CN" altLang="zh-CN" sz="2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评价</a:t>
            </a:r>
            <a:r>
              <a:rPr lang="zh-CN" altLang="en-US" sz="2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制度”</a:t>
            </a:r>
            <a:endParaRPr lang="en-US" altLang="zh-CN" sz="22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本科生导师制</a:t>
            </a:r>
            <a:r>
              <a:rPr lang="zh-CN" altLang="en-US" sz="2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en-US" altLang="zh-CN" sz="22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学业评定和考试制度综合改革</a:t>
            </a:r>
            <a:endParaRPr lang="en-US" altLang="zh-CN" sz="22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65214" y="1988840"/>
            <a:ext cx="2034578" cy="158417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400" b="1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大学生</a:t>
            </a:r>
            <a:endParaRPr lang="en-US" altLang="zh-CN" sz="2400" b="1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400" b="1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学业指导</a:t>
            </a:r>
            <a:endParaRPr lang="en-US" altLang="zh-CN" sz="2400" b="1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400" b="1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与评价中心</a:t>
            </a:r>
            <a:endParaRPr lang="zh-CN" altLang="en-US" sz="2400" b="1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右箭头 10"/>
          <p:cNvSpPr/>
          <p:nvPr/>
        </p:nvSpPr>
        <p:spPr>
          <a:xfrm>
            <a:off x="2915816" y="2601255"/>
            <a:ext cx="432048" cy="287338"/>
          </a:xfrm>
          <a:prstGeom prst="rightArrow">
            <a:avLst/>
          </a:prstGeom>
          <a:solidFill>
            <a:srgbClr val="003366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/>
          </a:p>
        </p:txBody>
      </p:sp>
      <p:sp>
        <p:nvSpPr>
          <p:cNvPr id="10" name="下箭头 9"/>
          <p:cNvSpPr/>
          <p:nvPr/>
        </p:nvSpPr>
        <p:spPr>
          <a:xfrm>
            <a:off x="5940152" y="3861048"/>
            <a:ext cx="305935" cy="432048"/>
          </a:xfrm>
          <a:prstGeom prst="downArrow">
            <a:avLst/>
          </a:prstGeom>
          <a:solidFill>
            <a:srgbClr val="003366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514806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50" dirty="0">
                <a:ln w="11430"/>
                <a:gradFill>
                  <a:gsLst>
                    <a:gs pos="0">
                      <a:srgbClr val="002060"/>
                    </a:gs>
                    <a:gs pos="100000">
                      <a:srgbClr val="002060"/>
                    </a:gs>
                  </a:gsLst>
                  <a:lin ang="5400000"/>
                </a:gradFill>
                <a:latin typeface="Arial" pitchFamily="34" charset="0"/>
                <a:ea typeface="微软雅黑" pitchFamily="34" charset="-122"/>
                <a:cs typeface="Arial" pitchFamily="34" charset="0"/>
              </a:rPr>
              <a:t>十大改革和建设任务</a:t>
            </a:r>
            <a:r>
              <a:rPr lang="en-US" altLang="zh-CN" sz="2800" b="1" spc="50" dirty="0">
                <a:ln w="11430"/>
                <a:gradFill>
                  <a:gsLst>
                    <a:gs pos="0">
                      <a:srgbClr val="002060"/>
                    </a:gs>
                    <a:gs pos="100000">
                      <a:srgbClr val="002060"/>
                    </a:gs>
                  </a:gsLst>
                  <a:lin ang="5400000"/>
                </a:gradFill>
                <a:latin typeface="Arial" pitchFamily="34" charset="0"/>
                <a:ea typeface="微软雅黑" pitchFamily="34" charset="-122"/>
                <a:cs typeface="Arial" pitchFamily="34" charset="0"/>
              </a:rPr>
              <a:t>—4</a:t>
            </a:r>
            <a:endParaRPr lang="zh-CN" altLang="en-US" sz="2800" b="1" spc="50" dirty="0">
              <a:ln w="11430"/>
              <a:gradFill>
                <a:gsLst>
                  <a:gs pos="0">
                    <a:srgbClr val="002060"/>
                  </a:gs>
                  <a:gs pos="100000">
                    <a:srgbClr val="002060"/>
                  </a:gs>
                </a:gsLst>
                <a:lin ang="5400000"/>
              </a:gra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4034" name="矩形 2"/>
          <p:cNvSpPr>
            <a:spLocks noChangeArrowheads="1"/>
          </p:cNvSpPr>
          <p:nvPr/>
        </p:nvSpPr>
        <p:spPr bwMode="auto">
          <a:xfrm>
            <a:off x="3175" y="1152525"/>
            <a:ext cx="4136777" cy="547688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教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风、学风和人文生态建设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sp>
        <p:nvSpPr>
          <p:cNvPr id="44035" name="矩形 3"/>
          <p:cNvSpPr>
            <a:spLocks noChangeArrowheads="1"/>
          </p:cNvSpPr>
          <p:nvPr/>
        </p:nvSpPr>
        <p:spPr bwMode="auto">
          <a:xfrm>
            <a:off x="5318795" y="1196752"/>
            <a:ext cx="162083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zh-CN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人文导向</a:t>
            </a:r>
            <a:endParaRPr lang="zh-CN" altLang="en-US" sz="24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036" name="矩形 4"/>
          <p:cNvSpPr>
            <a:spLocks noChangeArrowheads="1"/>
          </p:cNvSpPr>
          <p:nvPr/>
        </p:nvSpPr>
        <p:spPr bwMode="auto">
          <a:xfrm>
            <a:off x="395288" y="1988840"/>
            <a:ext cx="8353425" cy="581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p"/>
            </a:pPr>
            <a:r>
              <a:rPr lang="zh-CN" altLang="en-US" sz="2400" b="1" dirty="0" smtClean="0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endParaRPr lang="en-US" altLang="zh-CN" sz="2400" b="1" dirty="0">
              <a:solidFill>
                <a:srgbClr val="8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300026" y="3111351"/>
            <a:ext cx="1708199" cy="187220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理念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模式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评价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15616" y="5271591"/>
            <a:ext cx="39604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24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人文教育实践体系</a:t>
            </a:r>
            <a:endParaRPr lang="zh-CN" altLang="en-US" dirty="0">
              <a:solidFill>
                <a:srgbClr val="0033CC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75437" y="311135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构建</a:t>
            </a:r>
            <a:endParaRPr lang="zh-CN" altLang="en-US" dirty="0"/>
          </a:p>
        </p:txBody>
      </p:sp>
      <p:sp>
        <p:nvSpPr>
          <p:cNvPr id="9" name="圆角矩形 8"/>
          <p:cNvSpPr/>
          <p:nvPr/>
        </p:nvSpPr>
        <p:spPr>
          <a:xfrm>
            <a:off x="5201741" y="2564904"/>
            <a:ext cx="2826643" cy="352839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利他价值观</a:t>
            </a:r>
            <a:endParaRPr lang="en-US" altLang="zh-CN" sz="20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输送信念的能力</a:t>
            </a:r>
            <a:endParaRPr lang="en-US" altLang="zh-CN" sz="20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情感交流能力</a:t>
            </a:r>
            <a:endParaRPr lang="en-US" altLang="zh-CN" sz="20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营造良好环境的能力</a:t>
            </a:r>
            <a:endParaRPr lang="en-US" altLang="zh-CN" sz="20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心理调节能力</a:t>
            </a:r>
            <a:endParaRPr lang="en-US" altLang="zh-CN" sz="20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团队合作能力</a:t>
            </a:r>
            <a:endParaRPr lang="en-US" altLang="zh-CN" sz="20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组织管理能力</a:t>
            </a:r>
            <a:endParaRPr lang="en-US" altLang="zh-CN" sz="20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解决问题能力</a:t>
            </a:r>
            <a:endParaRPr lang="zh-CN" altLang="en-US" sz="2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4355976" y="3903786"/>
            <a:ext cx="432048" cy="287338"/>
          </a:xfrm>
          <a:prstGeom prst="rightArrow">
            <a:avLst/>
          </a:prstGeom>
          <a:solidFill>
            <a:srgbClr val="003366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>
            <a:spLocks noChangeArrowheads="1"/>
          </p:cNvSpPr>
          <p:nvPr/>
        </p:nvSpPr>
        <p:spPr bwMode="auto">
          <a:xfrm>
            <a:off x="395289" y="1052736"/>
            <a:ext cx="3096592" cy="581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p"/>
            </a:pPr>
            <a:r>
              <a:rPr lang="zh-CN" altLang="en-US" sz="2400" b="1" dirty="0" smtClean="0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理念</a:t>
            </a:r>
            <a:endParaRPr lang="en-US" altLang="zh-CN" sz="2400" b="1" dirty="0" smtClean="0">
              <a:solidFill>
                <a:srgbClr val="8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620884" y="2565224"/>
            <a:ext cx="2880000" cy="2880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64580" y="3604954"/>
            <a:ext cx="7740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教风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64260" y="4221088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学风</a:t>
            </a:r>
          </a:p>
        </p:txBody>
      </p:sp>
      <p:sp>
        <p:nvSpPr>
          <p:cNvPr id="7" name="椭圆 6"/>
          <p:cNvSpPr/>
          <p:nvPr/>
        </p:nvSpPr>
        <p:spPr>
          <a:xfrm>
            <a:off x="2628676" y="3140968"/>
            <a:ext cx="1800000" cy="1800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课程教育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专业实践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社会实践</a:t>
            </a:r>
          </a:p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自我教育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551761" y="2556421"/>
            <a:ext cx="2880000" cy="2880000"/>
          </a:xfrm>
          <a:prstGeom prst="ellipse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503546" y="4397042"/>
            <a:ext cx="7740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家风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332532" y="1916832"/>
            <a:ext cx="4392168" cy="4104456"/>
          </a:xfrm>
          <a:prstGeom prst="ellipse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2124300" y="2940913"/>
            <a:ext cx="7740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</a:t>
            </a:r>
            <a:endParaRPr lang="zh-CN" altLang="en-US" sz="2000" b="1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356548" y="2940913"/>
            <a:ext cx="7740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家庭</a:t>
            </a:r>
            <a:endParaRPr lang="zh-CN" altLang="en-US" sz="2000" b="1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60884" y="2060848"/>
            <a:ext cx="7740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社会</a:t>
            </a:r>
            <a:endParaRPr lang="zh-CN" altLang="en-US" sz="2000" b="1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3528" y="5301208"/>
            <a:ext cx="1714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人文生态</a:t>
            </a:r>
            <a:endParaRPr lang="zh-CN" altLang="en-US" sz="2000" b="1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10256" y="1089987"/>
            <a:ext cx="682218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ts val="600"/>
              </a:spcBef>
            </a:pPr>
            <a:r>
              <a:rPr lang="zh-CN" altLang="en-US" sz="22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将教风、学风建设作为人文塑造的主要</a:t>
            </a:r>
            <a:r>
              <a:rPr lang="zh-CN" altLang="en-US" sz="22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手段</a:t>
            </a:r>
            <a:endParaRPr lang="en-US" altLang="zh-CN" sz="2200" b="1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8" name="直接箭头连接符 17"/>
          <p:cNvCxnSpPr>
            <a:stCxn id="7" idx="6"/>
          </p:cNvCxnSpPr>
          <p:nvPr/>
        </p:nvCxnSpPr>
        <p:spPr>
          <a:xfrm>
            <a:off x="4428676" y="4040968"/>
            <a:ext cx="1944416" cy="0"/>
          </a:xfrm>
          <a:prstGeom prst="straightConnector1">
            <a:avLst/>
          </a:prstGeom>
          <a:ln w="31750">
            <a:solidFill>
              <a:srgbClr val="4383D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6458363" y="3134275"/>
            <a:ext cx="1800000" cy="18000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认知</a:t>
            </a:r>
            <a:endParaRPr lang="en-US" altLang="zh-CN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态度</a:t>
            </a:r>
            <a:endParaRPr lang="en-US" altLang="zh-CN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情感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行为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445100" y="5157192"/>
            <a:ext cx="19442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人文实践能力</a:t>
            </a:r>
            <a:endParaRPr lang="zh-CN" altLang="en-US" sz="2000" b="1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0" y="0"/>
            <a:ext cx="5148263" cy="692150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50" dirty="0">
                <a:ln w="11430"/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十大改革和建设任务</a:t>
            </a:r>
            <a:r>
              <a:rPr lang="en-US" altLang="zh-CN" sz="2800" b="1" spc="50" dirty="0">
                <a:ln w="11430"/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—4</a:t>
            </a:r>
            <a:endParaRPr lang="zh-CN" altLang="en-US" sz="2800" b="1" spc="50" dirty="0">
              <a:ln w="11430"/>
              <a:solidFill>
                <a:schemeClr val="bg1">
                  <a:lumMod val="6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47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矩形 1"/>
          <p:cNvSpPr>
            <a:spLocks noChangeArrowheads="1"/>
          </p:cNvSpPr>
          <p:nvPr/>
        </p:nvSpPr>
        <p:spPr bwMode="auto">
          <a:xfrm>
            <a:off x="468313" y="1052513"/>
            <a:ext cx="8280400" cy="483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p"/>
            </a:pPr>
            <a:r>
              <a:rPr lang="zh-CN" altLang="en-US" sz="2400" b="1" dirty="0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举措</a:t>
            </a:r>
            <a:endParaRPr lang="en-US" altLang="zh-CN" sz="2400" b="1" dirty="0">
              <a:solidFill>
                <a:srgbClr val="80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Ø"/>
            </a:pPr>
            <a:r>
              <a:rPr lang="zh-CN" altLang="zh-CN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出台</a:t>
            </a:r>
            <a:r>
              <a:rPr lang="zh-CN" altLang="zh-CN" sz="24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教师</a:t>
            </a:r>
            <a:r>
              <a:rPr lang="zh-CN" altLang="zh-CN" sz="24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行为规范指南》</a:t>
            </a:r>
            <a:r>
              <a:rPr lang="zh-CN" altLang="zh-CN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，规范教师的教学行为，充分发挥教职医护员工行为规范的</a:t>
            </a:r>
            <a:r>
              <a:rPr lang="zh-CN" altLang="zh-CN" sz="24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正向引导作用</a:t>
            </a:r>
            <a:r>
              <a:rPr lang="zh-CN" altLang="zh-CN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Ø"/>
            </a:pPr>
            <a:r>
              <a:rPr lang="zh-CN" altLang="zh-CN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优化课程体系，增加医学人文类课程和实践活动。</a:t>
            </a:r>
            <a:endParaRPr lang="en-US" altLang="zh-CN" sz="24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Ø"/>
            </a:pPr>
            <a:r>
              <a:rPr lang="zh-CN" altLang="zh-CN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开办医学人文论坛，举办校园阅读、科技竞赛和社团活动等，积极营造浓郁的校园文化氛围。</a:t>
            </a:r>
            <a:endParaRPr lang="en-US" altLang="zh-CN" sz="24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Ø"/>
            </a:pPr>
            <a:r>
              <a:rPr lang="zh-CN" altLang="zh-CN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鼓励学生参加社会实践、志愿服务和公益活动，拓宽学生的社会和文化视野</a:t>
            </a:r>
            <a:r>
              <a:rPr lang="zh-CN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培养“利他”价值观和</a:t>
            </a:r>
            <a:r>
              <a:rPr lang="zh-CN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人文</a:t>
            </a:r>
            <a:r>
              <a:rPr lang="zh-CN" altLang="zh-CN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情怀。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5148263" cy="692150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50" dirty="0">
                <a:ln w="11430"/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十大改革和建设任务</a:t>
            </a:r>
            <a:r>
              <a:rPr lang="en-US" altLang="zh-CN" sz="2800" b="1" spc="50" dirty="0">
                <a:ln w="11430"/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—4</a:t>
            </a:r>
            <a:endParaRPr lang="zh-CN" altLang="en-US" sz="2800" b="1" spc="50" dirty="0">
              <a:ln w="11430"/>
              <a:solidFill>
                <a:schemeClr val="bg1">
                  <a:lumMod val="6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514806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50" dirty="0">
                <a:ln w="11430"/>
                <a:gradFill>
                  <a:gsLst>
                    <a:gs pos="0">
                      <a:srgbClr val="002060"/>
                    </a:gs>
                    <a:gs pos="100000">
                      <a:srgbClr val="002060"/>
                    </a:gs>
                  </a:gsLst>
                  <a:lin ang="5400000"/>
                </a:gradFill>
                <a:latin typeface="Arial" pitchFamily="34" charset="0"/>
                <a:ea typeface="微软雅黑" pitchFamily="34" charset="-122"/>
                <a:cs typeface="Arial" pitchFamily="34" charset="0"/>
              </a:rPr>
              <a:t>十大改革和建设任务</a:t>
            </a:r>
            <a:r>
              <a:rPr lang="en-US" altLang="zh-CN" sz="2800" b="1" spc="50" dirty="0">
                <a:ln w="11430"/>
                <a:gradFill>
                  <a:gsLst>
                    <a:gs pos="0">
                      <a:srgbClr val="002060"/>
                    </a:gs>
                    <a:gs pos="100000">
                      <a:srgbClr val="002060"/>
                    </a:gs>
                  </a:gsLst>
                  <a:lin ang="5400000"/>
                </a:gradFill>
                <a:latin typeface="Arial" pitchFamily="34" charset="0"/>
                <a:ea typeface="微软雅黑" pitchFamily="34" charset="-122"/>
                <a:cs typeface="Arial" pitchFamily="34" charset="0"/>
              </a:rPr>
              <a:t>—5</a:t>
            </a:r>
            <a:endParaRPr lang="zh-CN" altLang="en-US" sz="2800" b="1" spc="50" dirty="0">
              <a:ln w="11430"/>
              <a:gradFill>
                <a:gsLst>
                  <a:gs pos="0">
                    <a:srgbClr val="002060"/>
                  </a:gs>
                  <a:gs pos="100000">
                    <a:srgbClr val="002060"/>
                  </a:gs>
                </a:gsLst>
                <a:lin ang="5400000"/>
              </a:gra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7106" name="矩形 2"/>
          <p:cNvSpPr>
            <a:spLocks noChangeArrowheads="1"/>
          </p:cNvSpPr>
          <p:nvPr/>
        </p:nvSpPr>
        <p:spPr bwMode="auto">
          <a:xfrm>
            <a:off x="3175" y="1152525"/>
            <a:ext cx="3128963" cy="547688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临床教学体系完善</a:t>
            </a:r>
          </a:p>
        </p:txBody>
      </p:sp>
      <p:sp>
        <p:nvSpPr>
          <p:cNvPr id="47107" name="矩形 3"/>
          <p:cNvSpPr>
            <a:spLocks noChangeArrowheads="1"/>
          </p:cNvSpPr>
          <p:nvPr/>
        </p:nvSpPr>
        <p:spPr bwMode="auto">
          <a:xfrm>
            <a:off x="395288" y="2257425"/>
            <a:ext cx="4537075" cy="2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p"/>
            </a:pPr>
            <a:r>
              <a:rPr lang="zh-CN" altLang="en-US" sz="2400" b="1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理念</a:t>
            </a:r>
            <a:r>
              <a:rPr lang="en-US" altLang="zh-CN" sz="2400" b="1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Ø"/>
            </a:pPr>
            <a:r>
              <a:rPr lang="zh-CN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协同育人</a:t>
            </a:r>
            <a:endParaRPr lang="en-US" altLang="zh-CN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Ø"/>
            </a:pPr>
            <a:r>
              <a:rPr lang="zh-CN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协同创新</a:t>
            </a:r>
            <a:endParaRPr lang="en-US" altLang="zh-CN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Ø"/>
            </a:pPr>
            <a:r>
              <a:rPr lang="zh-CN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协同发展</a:t>
            </a:r>
            <a:endParaRPr lang="en-US" altLang="zh-CN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765550" y="3076575"/>
            <a:ext cx="4046538" cy="164782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临床教学规范化</a:t>
            </a:r>
            <a:r>
              <a:rPr lang="zh-CN" altLang="en-US" sz="2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水平 ↑</a:t>
            </a:r>
            <a:endParaRPr lang="en-US" altLang="zh-CN" sz="22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</a:t>
            </a:r>
            <a:r>
              <a:rPr lang="zh-CN" altLang="zh-CN" sz="2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内涵建设</a:t>
            </a:r>
            <a:r>
              <a:rPr lang="zh-CN" altLang="en-US" sz="2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水平  ↑</a:t>
            </a:r>
            <a:endParaRPr lang="en-US" altLang="zh-CN" sz="22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住院医师规范化培训水平 ↑</a:t>
            </a:r>
          </a:p>
        </p:txBody>
      </p:sp>
      <p:sp>
        <p:nvSpPr>
          <p:cNvPr id="9" name="右箭头 8"/>
          <p:cNvSpPr/>
          <p:nvPr/>
        </p:nvSpPr>
        <p:spPr>
          <a:xfrm>
            <a:off x="2765425" y="3770313"/>
            <a:ext cx="511175" cy="215900"/>
          </a:xfrm>
          <a:prstGeom prst="rightArrow">
            <a:avLst/>
          </a:prstGeom>
          <a:solidFill>
            <a:srgbClr val="003366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/>
          </a:p>
        </p:txBody>
      </p:sp>
      <p:sp>
        <p:nvSpPr>
          <p:cNvPr id="47110" name="矩形 15"/>
          <p:cNvSpPr>
            <a:spLocks noChangeArrowheads="1"/>
          </p:cNvSpPr>
          <p:nvPr/>
        </p:nvSpPr>
        <p:spPr bwMode="auto">
          <a:xfrm>
            <a:off x="4978400" y="1196752"/>
            <a:ext cx="162083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医教协同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95288" y="1125538"/>
            <a:ext cx="8497887" cy="581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p"/>
            </a:pPr>
            <a:r>
              <a:rPr lang="zh-CN" altLang="en-US" sz="2400" b="1" dirty="0" smtClean="0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举措</a:t>
            </a:r>
            <a:endParaRPr lang="en-US" altLang="zh-CN" sz="2400" b="1" dirty="0">
              <a:solidFill>
                <a:srgbClr val="8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467544" y="2132856"/>
            <a:ext cx="4968552" cy="316835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lnSpc>
                <a:spcPct val="125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附属医院、教学医院临床教学认证</a:t>
            </a:r>
            <a:endParaRPr lang="en-US" altLang="zh-CN" b="1" dirty="0">
              <a:solidFill>
                <a:srgbClr val="0033CC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>
              <a:lnSpc>
                <a:spcPct val="125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临床教师年度教学业绩考核制度</a:t>
            </a:r>
            <a:endParaRPr lang="en-US" altLang="zh-CN" b="1" dirty="0">
              <a:solidFill>
                <a:srgbClr val="0033CC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>
              <a:lnSpc>
                <a:spcPct val="125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临床课程（群）负责人制度</a:t>
            </a:r>
            <a:r>
              <a:rPr lang="zh-CN" altLang="en-US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endParaRPr lang="en-US" altLang="zh-CN" b="1" dirty="0">
              <a:solidFill>
                <a:srgbClr val="0033CC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>
              <a:lnSpc>
                <a:spcPct val="125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临床教学激励计划</a:t>
            </a:r>
            <a:r>
              <a:rPr lang="zh-CN" altLang="en-US" b="1" dirty="0" smtClean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endParaRPr lang="en-US" altLang="zh-CN" b="1" dirty="0">
              <a:solidFill>
                <a:srgbClr val="0033CC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>
              <a:lnSpc>
                <a:spcPct val="125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临床教师教学专项奖励</a:t>
            </a:r>
            <a:endParaRPr lang="en-US" altLang="zh-CN" b="1" dirty="0">
              <a:solidFill>
                <a:srgbClr val="0033CC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>
              <a:lnSpc>
                <a:spcPct val="125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临床教师</a:t>
            </a:r>
            <a:r>
              <a:rPr lang="zh-CN" altLang="en-US" b="1" dirty="0" smtClean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b="1" dirty="0" smtClean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副教授</a:t>
            </a:r>
            <a:r>
              <a:rPr lang="zh-CN" altLang="zh-CN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职称晋升特别推荐程序</a:t>
            </a:r>
            <a:r>
              <a:rPr lang="zh-CN" altLang="en-US" b="1" dirty="0" smtClean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endParaRPr lang="zh-CN" altLang="en-US" dirty="0">
              <a:solidFill>
                <a:srgbClr val="0033CC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374320" y="2636912"/>
            <a:ext cx="2374144" cy="223224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b="1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改善临床教学条件</a:t>
            </a:r>
            <a:endParaRPr lang="en-US" altLang="zh-CN" b="1" dirty="0">
              <a:solidFill>
                <a:schemeClr val="bg2">
                  <a:lumMod val="1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5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b="1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强化临床教学规范</a:t>
            </a:r>
            <a:endParaRPr lang="en-US" altLang="zh-CN" b="1" dirty="0">
              <a:solidFill>
                <a:schemeClr val="bg2">
                  <a:lumMod val="1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5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b="1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优化临床教学队伍</a:t>
            </a:r>
            <a:endParaRPr lang="en-US" altLang="zh-CN" b="1" dirty="0">
              <a:solidFill>
                <a:schemeClr val="bg2">
                  <a:lumMod val="1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5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b="1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提高临床教学</a:t>
            </a:r>
            <a:r>
              <a:rPr lang="zh-CN" altLang="en-US" b="1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质量</a:t>
            </a:r>
            <a:endParaRPr lang="en-US" altLang="zh-CN" b="1" dirty="0">
              <a:solidFill>
                <a:schemeClr val="bg2">
                  <a:lumMod val="1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5688434" y="3645024"/>
            <a:ext cx="539750" cy="254000"/>
          </a:xfrm>
          <a:prstGeom prst="rightArrow">
            <a:avLst/>
          </a:prstGeom>
          <a:solidFill>
            <a:srgbClr val="003366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514806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50" dirty="0">
                <a:ln w="11430"/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十大改革和建设任务</a:t>
            </a:r>
            <a:r>
              <a:rPr lang="en-US" altLang="zh-CN" sz="2800" b="1" spc="50" dirty="0">
                <a:ln w="11430"/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—5</a:t>
            </a:r>
            <a:endParaRPr lang="zh-CN" altLang="en-US" sz="2800" b="1" spc="50" dirty="0">
              <a:ln w="11430"/>
              <a:solidFill>
                <a:schemeClr val="bg1">
                  <a:lumMod val="6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0090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514806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50" dirty="0">
                <a:ln w="11430"/>
                <a:gradFill>
                  <a:gsLst>
                    <a:gs pos="0">
                      <a:srgbClr val="002060"/>
                    </a:gs>
                    <a:gs pos="100000">
                      <a:srgbClr val="002060"/>
                    </a:gs>
                  </a:gsLst>
                  <a:lin ang="5400000"/>
                </a:gradFill>
                <a:latin typeface="Arial" pitchFamily="34" charset="0"/>
                <a:ea typeface="微软雅黑" pitchFamily="34" charset="-122"/>
                <a:cs typeface="Arial" pitchFamily="34" charset="0"/>
              </a:rPr>
              <a:t>十大改革和建设任务</a:t>
            </a:r>
            <a:r>
              <a:rPr lang="en-US" altLang="zh-CN" sz="2800" b="1" spc="50" dirty="0">
                <a:ln w="11430"/>
                <a:gradFill>
                  <a:gsLst>
                    <a:gs pos="0">
                      <a:srgbClr val="002060"/>
                    </a:gs>
                    <a:gs pos="100000">
                      <a:srgbClr val="002060"/>
                    </a:gs>
                  </a:gsLst>
                  <a:lin ang="5400000"/>
                </a:gradFill>
                <a:latin typeface="Arial" pitchFamily="34" charset="0"/>
                <a:ea typeface="微软雅黑" pitchFamily="34" charset="-122"/>
                <a:cs typeface="Arial" pitchFamily="34" charset="0"/>
              </a:rPr>
              <a:t>—6</a:t>
            </a:r>
            <a:endParaRPr lang="zh-CN" altLang="en-US" sz="2800" b="1" spc="50" dirty="0">
              <a:ln w="11430"/>
              <a:gradFill>
                <a:gsLst>
                  <a:gs pos="0">
                    <a:srgbClr val="002060"/>
                  </a:gs>
                  <a:gs pos="100000">
                    <a:srgbClr val="002060"/>
                  </a:gs>
                </a:gsLst>
                <a:lin ang="5400000"/>
              </a:gra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154" name="矩形 2"/>
          <p:cNvSpPr>
            <a:spLocks noChangeArrowheads="1"/>
          </p:cNvSpPr>
          <p:nvPr/>
        </p:nvSpPr>
        <p:spPr bwMode="auto">
          <a:xfrm>
            <a:off x="3175" y="1152525"/>
            <a:ext cx="3992563" cy="547688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教师培训和激励机制完善</a:t>
            </a:r>
          </a:p>
        </p:txBody>
      </p:sp>
      <p:sp>
        <p:nvSpPr>
          <p:cNvPr id="49155" name="矩形 5"/>
          <p:cNvSpPr>
            <a:spLocks noChangeArrowheads="1"/>
          </p:cNvSpPr>
          <p:nvPr/>
        </p:nvSpPr>
        <p:spPr bwMode="auto">
          <a:xfrm>
            <a:off x="4716463" y="1239143"/>
            <a:ext cx="34559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热情＋水平＋</a:t>
            </a:r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参与度</a:t>
            </a:r>
            <a:endParaRPr lang="zh-CN" altLang="en-US" sz="24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156" name="矩形 6"/>
          <p:cNvSpPr>
            <a:spLocks noChangeArrowheads="1"/>
          </p:cNvSpPr>
          <p:nvPr/>
        </p:nvSpPr>
        <p:spPr bwMode="auto">
          <a:xfrm>
            <a:off x="395288" y="1916113"/>
            <a:ext cx="16033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p"/>
            </a:pPr>
            <a:r>
              <a:rPr lang="zh-CN" altLang="en-US" sz="2400" b="1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思路</a:t>
            </a:r>
            <a:r>
              <a:rPr lang="en-US" altLang="zh-CN" sz="2400" b="1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919163" y="2997200"/>
            <a:ext cx="2160587" cy="180022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教学培训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教学激励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成果奖励</a:t>
            </a:r>
          </a:p>
        </p:txBody>
      </p:sp>
      <p:sp>
        <p:nvSpPr>
          <p:cNvPr id="9" name="右箭头 8"/>
          <p:cNvSpPr/>
          <p:nvPr/>
        </p:nvSpPr>
        <p:spPr>
          <a:xfrm>
            <a:off x="3563938" y="3573463"/>
            <a:ext cx="1079500" cy="254000"/>
          </a:xfrm>
          <a:prstGeom prst="rightArrow">
            <a:avLst/>
          </a:prstGeom>
          <a:solidFill>
            <a:srgbClr val="003366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5148263" y="2997200"/>
            <a:ext cx="2447925" cy="180498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342900" indent="-34290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p"/>
              <a:defRPr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教学热情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↑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p"/>
              <a:defRPr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教学水平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↑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p"/>
              <a:defRPr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参与程度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↑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160" name="矩形 11"/>
          <p:cNvSpPr>
            <a:spLocks noChangeArrowheads="1"/>
          </p:cNvSpPr>
          <p:nvPr/>
        </p:nvSpPr>
        <p:spPr bwMode="auto">
          <a:xfrm>
            <a:off x="3394075" y="3887788"/>
            <a:ext cx="14128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教学业绩年度报告</a:t>
            </a:r>
            <a:endParaRPr lang="zh-CN" altLang="en-US" sz="200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矩形 1"/>
          <p:cNvSpPr>
            <a:spLocks noChangeArrowheads="1"/>
          </p:cNvSpPr>
          <p:nvPr/>
        </p:nvSpPr>
        <p:spPr bwMode="auto">
          <a:xfrm>
            <a:off x="323850" y="1160463"/>
            <a:ext cx="9072563" cy="441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p"/>
            </a:pPr>
            <a:r>
              <a:rPr lang="zh-CN" altLang="en-US" sz="2400" b="1" dirty="0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举措</a:t>
            </a:r>
            <a:endParaRPr lang="en-US" altLang="zh-CN" sz="2400" b="1" dirty="0">
              <a:solidFill>
                <a:srgbClr val="80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200000"/>
              </a:lnSpc>
              <a:buFont typeface="Wingdings" pitchFamily="2" charset="2"/>
              <a:buChar char="Ø"/>
            </a:pPr>
            <a:r>
              <a:rPr lang="zh-CN" altLang="en-US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加大投入，</a:t>
            </a:r>
            <a:r>
              <a:rPr lang="zh-CN" altLang="zh-CN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创建</a:t>
            </a:r>
            <a:r>
              <a:rPr lang="zh-CN" altLang="zh-CN" sz="24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省级或国家级教师发展中心</a:t>
            </a:r>
          </a:p>
          <a:p>
            <a:pPr marL="342900" indent="-342900">
              <a:lnSpc>
                <a:spcPct val="200000"/>
              </a:lnSpc>
              <a:buFont typeface="Wingdings" pitchFamily="2" charset="2"/>
              <a:buChar char="Ø"/>
            </a:pPr>
            <a:r>
              <a:rPr lang="zh-CN" altLang="zh-CN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实施教师</a:t>
            </a:r>
            <a:r>
              <a:rPr lang="en-US" altLang="zh-CN" sz="24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24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年度教学业绩考核和发展报告制度</a:t>
            </a:r>
            <a:r>
              <a:rPr lang="en-US" altLang="zh-CN" sz="24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endParaRPr lang="zh-CN" altLang="zh-CN" sz="2400" b="1" dirty="0">
              <a:solidFill>
                <a:srgbClr val="0033CC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200000"/>
              </a:lnSpc>
              <a:buFont typeface="Wingdings" pitchFamily="2" charset="2"/>
              <a:buChar char="Ø"/>
            </a:pPr>
            <a:r>
              <a:rPr lang="zh-CN" altLang="zh-CN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扩大</a:t>
            </a:r>
            <a:r>
              <a:rPr lang="en-US" altLang="zh-CN" sz="24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24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教学特别推荐程序</a:t>
            </a:r>
            <a:r>
              <a:rPr lang="en-US" altLang="zh-CN" sz="24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范围</a:t>
            </a:r>
            <a:r>
              <a:rPr lang="zh-CN" altLang="en-US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和名额</a:t>
            </a:r>
            <a:r>
              <a:rPr lang="en-US" altLang="zh-CN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2400" b="1" dirty="0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教授</a:t>
            </a:r>
            <a:r>
              <a:rPr lang="en-US" altLang="zh-CN" sz="2400" b="1" dirty="0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→</a:t>
            </a:r>
            <a:r>
              <a:rPr lang="zh-CN" altLang="en-US" sz="2400" b="1" dirty="0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临床副教授</a:t>
            </a:r>
            <a:endParaRPr lang="zh-CN" altLang="zh-CN" sz="2400" b="1" dirty="0">
              <a:solidFill>
                <a:srgbClr val="80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200000"/>
              </a:lnSpc>
              <a:buFont typeface="Wingdings" pitchFamily="2" charset="2"/>
              <a:buChar char="Ø"/>
            </a:pPr>
            <a:r>
              <a:rPr lang="zh-CN" altLang="zh-CN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实施</a:t>
            </a:r>
            <a:r>
              <a:rPr lang="en-US" altLang="zh-CN" sz="24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24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青年教师国内外教学研修计划</a:t>
            </a:r>
            <a:r>
              <a:rPr lang="en-US" altLang="zh-CN" sz="24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endParaRPr lang="zh-CN" altLang="zh-CN" sz="2400" b="1" dirty="0">
              <a:solidFill>
                <a:srgbClr val="0033CC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200000"/>
              </a:lnSpc>
              <a:buFont typeface="Wingdings" pitchFamily="2" charset="2"/>
              <a:buChar char="Ø"/>
            </a:pPr>
            <a:r>
              <a:rPr lang="zh-CN" altLang="zh-CN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实施</a:t>
            </a:r>
            <a:r>
              <a:rPr lang="en-US" altLang="zh-CN" sz="24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24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骨干教师培养计划</a:t>
            </a:r>
            <a:r>
              <a:rPr lang="en-US" altLang="zh-CN" sz="24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endParaRPr lang="zh-CN" altLang="zh-CN" sz="2400" b="1" dirty="0">
              <a:solidFill>
                <a:srgbClr val="0033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5148263" cy="692150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50" dirty="0">
                <a:ln w="11430"/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十大改革和建设任务</a:t>
            </a:r>
            <a:r>
              <a:rPr lang="en-US" altLang="zh-CN" sz="2800" b="1" spc="50" dirty="0">
                <a:ln w="11430"/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—6</a:t>
            </a:r>
            <a:endParaRPr lang="zh-CN" altLang="en-US" sz="2800" b="1" spc="50" dirty="0">
              <a:ln w="11430"/>
              <a:solidFill>
                <a:schemeClr val="bg1">
                  <a:lumMod val="6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9"/>
          <p:cNvSpPr>
            <a:spLocks noChangeArrowheads="1"/>
          </p:cNvSpPr>
          <p:nvPr/>
        </p:nvSpPr>
        <p:spPr bwMode="gray">
          <a:xfrm>
            <a:off x="4536431" y="2874665"/>
            <a:ext cx="2497137" cy="1985962"/>
          </a:xfrm>
          <a:prstGeom prst="diamond">
            <a:avLst/>
          </a:prstGeom>
          <a:solidFill>
            <a:srgbClr val="F8F8F8"/>
          </a:solidFill>
          <a:ln w="9525">
            <a:miter lim="800000"/>
            <a:headEnd/>
            <a:tailEnd/>
          </a:ln>
          <a:scene3d>
            <a:camera prst="legacyObliqueBottom">
              <a:rot lat="20099978" lon="0" rev="0"/>
            </a:camera>
            <a:lightRig rig="legacyFlat2" dir="t"/>
          </a:scene3d>
          <a:sp3d extrusionH="163500" prstMaterial="legacyPlastic">
            <a:bevelT w="13500" h="13500" prst="angle"/>
            <a:bevelB w="13500" h="13500" prst="angle"/>
            <a:extrusionClr>
              <a:srgbClr val="F8F8F8"/>
            </a:extrusionClr>
          </a:sp3d>
        </p:spPr>
        <p:txBody>
          <a:bodyPr wrap="none" anchor="ctr">
            <a:flatTx/>
          </a:bodyPr>
          <a:lstStyle/>
          <a:p>
            <a:endParaRPr lang="zh-CN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279131" y="1988840"/>
            <a:ext cx="2497137" cy="1985962"/>
            <a:chOff x="3531394" y="2312876"/>
            <a:chExt cx="2497138" cy="1985962"/>
          </a:xfrm>
        </p:grpSpPr>
        <p:sp>
          <p:nvSpPr>
            <p:cNvPr id="4" name="AutoShape 7"/>
            <p:cNvSpPr>
              <a:spLocks noChangeArrowheads="1"/>
            </p:cNvSpPr>
            <p:nvPr/>
          </p:nvSpPr>
          <p:spPr bwMode="auto">
            <a:xfrm>
              <a:off x="3531394" y="2312876"/>
              <a:ext cx="2497138" cy="1985962"/>
            </a:xfrm>
            <a:prstGeom prst="diamond">
              <a:avLst/>
            </a:prstGeom>
            <a:solidFill>
              <a:srgbClr val="F8F8F8"/>
            </a:solidFill>
            <a:ln w="9525">
              <a:miter lim="800000"/>
              <a:headEnd/>
              <a:tailEnd/>
            </a:ln>
            <a:scene3d>
              <a:camera prst="legacyObliqueBottom">
                <a:rot lat="20099978" lon="0" rev="0"/>
              </a:camera>
              <a:lightRig rig="legacyFlat2" dir="t"/>
            </a:scene3d>
            <a:sp3d extrusionH="163500" prstMaterial="legacyPlastic">
              <a:bevelT w="13500" h="13500" prst="angle"/>
              <a:bevelB w="13500" h="13500" prst="angle"/>
              <a:extrusionClr>
                <a:srgbClr val="F8F8F8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zh-CN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Text Box 19"/>
            <p:cNvSpPr txBox="1">
              <a:spLocks noChangeArrowheads="1"/>
            </p:cNvSpPr>
            <p:nvPr/>
          </p:nvSpPr>
          <p:spPr bwMode="auto">
            <a:xfrm>
              <a:off x="4034734" y="3085988"/>
              <a:ext cx="161659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 b="1">
                  <a:solidFill>
                    <a:srgbClr val="0000FF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 sz="2400" b="1">
                  <a:solidFill>
                    <a:srgbClr val="0000FF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 sz="2400" b="1">
                  <a:solidFill>
                    <a:srgbClr val="0000FF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 sz="2400" b="1">
                  <a:solidFill>
                    <a:srgbClr val="0000FF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 sz="2400" b="1">
                  <a:solidFill>
                    <a:srgbClr val="0000FF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FF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FF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FF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FF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教学研修坊</a:t>
              </a:r>
              <a:endPara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2023418" y="2692102"/>
            <a:ext cx="2501900" cy="2174875"/>
            <a:chOff x="2276475" y="3016250"/>
            <a:chExt cx="2501900" cy="2174875"/>
          </a:xfrm>
        </p:grpSpPr>
        <p:sp>
          <p:nvSpPr>
            <p:cNvPr id="7" name="AutoShape 8"/>
            <p:cNvSpPr>
              <a:spLocks noChangeArrowheads="1"/>
            </p:cNvSpPr>
            <p:nvPr/>
          </p:nvSpPr>
          <p:spPr bwMode="gray">
            <a:xfrm>
              <a:off x="2281238" y="3205163"/>
              <a:ext cx="2497137" cy="1985962"/>
            </a:xfrm>
            <a:prstGeom prst="diamond">
              <a:avLst/>
            </a:prstGeom>
            <a:solidFill>
              <a:srgbClr val="F8F8F8"/>
            </a:solidFill>
            <a:ln w="9525">
              <a:miter lim="800000"/>
              <a:headEnd/>
              <a:tailEnd/>
            </a:ln>
            <a:scene3d>
              <a:camera prst="legacyObliqueBottom">
                <a:rot lat="20099978" lon="0" rev="0"/>
              </a:camera>
              <a:lightRig rig="legacyFlat2" dir="t"/>
            </a:scene3d>
            <a:sp3d extrusionH="163500" prstMaterial="legacyPlastic">
              <a:bevelT w="13500" h="13500" prst="angle"/>
              <a:bevelB w="13500" h="13500" prst="angle"/>
              <a:extrusionClr>
                <a:srgbClr val="F8F8F8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zh-CN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8" name="组合 30"/>
            <p:cNvGrpSpPr>
              <a:grpSpLocks/>
            </p:cNvGrpSpPr>
            <p:nvPr/>
          </p:nvGrpSpPr>
          <p:grpSpPr bwMode="auto">
            <a:xfrm>
              <a:off x="2276475" y="3016250"/>
              <a:ext cx="2497138" cy="1985963"/>
              <a:chOff x="2275682" y="3016138"/>
              <a:chExt cx="2497137" cy="1985963"/>
            </a:xfrm>
          </p:grpSpPr>
          <p:grpSp>
            <p:nvGrpSpPr>
              <p:cNvPr id="9" name="Group 13"/>
              <p:cNvGrpSpPr>
                <a:grpSpLocks/>
              </p:cNvGrpSpPr>
              <p:nvPr/>
            </p:nvGrpSpPr>
            <p:grpSpPr bwMode="auto">
              <a:xfrm>
                <a:off x="2275682" y="3016138"/>
                <a:ext cx="2497137" cy="1985963"/>
                <a:chOff x="1352" y="1684"/>
                <a:chExt cx="1573" cy="1251"/>
              </a:xfrm>
            </p:grpSpPr>
            <p:sp>
              <p:nvSpPr>
                <p:cNvPr id="11" name="AutoShape 14"/>
                <p:cNvSpPr>
                  <a:spLocks noChangeArrowheads="1"/>
                </p:cNvSpPr>
                <p:nvPr/>
              </p:nvSpPr>
              <p:spPr bwMode="gray">
                <a:xfrm>
                  <a:off x="1352" y="1684"/>
                  <a:ext cx="1573" cy="1251"/>
                </a:xfrm>
                <a:prstGeom prst="diamond">
                  <a:avLst/>
                </a:prstGeom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4431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miter lim="800000"/>
                  <a:headEnd/>
                  <a:tailEnd/>
                </a:ln>
                <a:effectLst/>
                <a:scene3d>
                  <a:camera prst="legacyObliqueBottom">
                    <a:rot lat="20099999" lon="0" rev="0"/>
                  </a:camera>
                  <a:lightRig rig="legacyNormal2" dir="t"/>
                </a:scene3d>
                <a:sp3d extrusionH="163500" prstMaterial="legacyPlastic">
                  <a:bevelT w="13500" h="13500" prst="angle"/>
                  <a:bevelB w="13500" h="13500" prst="angle"/>
                  <a:extrusionClr>
                    <a:schemeClr val="accent2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pPr>
                    <a:defRPr/>
                  </a:pPr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" name="Line 15"/>
                <p:cNvSpPr>
                  <a:spLocks noChangeShapeType="1"/>
                </p:cNvSpPr>
                <p:nvPr/>
              </p:nvSpPr>
              <p:spPr bwMode="gray">
                <a:xfrm>
                  <a:off x="1355" y="2307"/>
                  <a:ext cx="787" cy="433"/>
                </a:xfrm>
                <a:prstGeom prst="line">
                  <a:avLst/>
                </a:prstGeom>
                <a:noFill/>
                <a:ln w="6350">
                  <a:solidFill>
                    <a:srgbClr val="FFFFFF">
                      <a:alpha val="30196"/>
                    </a:srgb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0" name="Text Box 20"/>
              <p:cNvSpPr txBox="1">
                <a:spLocks noChangeArrowheads="1"/>
              </p:cNvSpPr>
              <p:nvPr/>
            </p:nvSpPr>
            <p:spPr bwMode="auto">
              <a:xfrm>
                <a:off x="2570957" y="3803538"/>
                <a:ext cx="1857375" cy="3968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 b="1">
                    <a:solidFill>
                      <a:srgbClr val="0000FF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 sz="2400" b="1">
                    <a:solidFill>
                      <a:srgbClr val="0000FF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 sz="2400" b="1">
                    <a:solidFill>
                      <a:srgbClr val="0000FF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 sz="2400" b="1">
                    <a:solidFill>
                      <a:srgbClr val="0000FF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 sz="2400" b="1">
                    <a:solidFill>
                      <a:srgbClr val="0000FF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rgbClr val="0000FF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rgbClr val="0000FF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rgbClr val="0000FF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rgbClr val="0000FF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zh-CN" altLang="en-US" sz="20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名师讲坛</a:t>
                </a:r>
                <a:endParaRPr lang="en-US" altLang="zh-CN" sz="20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4531668" y="2685752"/>
            <a:ext cx="2497138" cy="1985963"/>
            <a:chOff x="4783932" y="3009788"/>
            <a:chExt cx="2497137" cy="1985963"/>
          </a:xfrm>
        </p:grpSpPr>
        <p:grpSp>
          <p:nvGrpSpPr>
            <p:cNvPr id="14" name="Group 16"/>
            <p:cNvGrpSpPr>
              <a:grpSpLocks/>
            </p:cNvGrpSpPr>
            <p:nvPr/>
          </p:nvGrpSpPr>
          <p:grpSpPr bwMode="auto">
            <a:xfrm>
              <a:off x="4783932" y="3009788"/>
              <a:ext cx="2497137" cy="1985963"/>
              <a:chOff x="2934" y="1684"/>
              <a:chExt cx="1573" cy="1251"/>
            </a:xfrm>
          </p:grpSpPr>
          <p:sp>
            <p:nvSpPr>
              <p:cNvPr id="16" name="AutoShape 17"/>
              <p:cNvSpPr>
                <a:spLocks noChangeArrowheads="1"/>
              </p:cNvSpPr>
              <p:nvPr/>
            </p:nvSpPr>
            <p:spPr bwMode="gray">
              <a:xfrm>
                <a:off x="2934" y="1684"/>
                <a:ext cx="1573" cy="1251"/>
              </a:xfrm>
              <a:prstGeom prst="diamond">
                <a:avLst/>
              </a:pr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tint val="44314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  <a:scene3d>
                <a:camera prst="legacyObliqueBottom">
                  <a:rot lat="20099999" lon="0" rev="0"/>
                </a:camera>
                <a:lightRig rig="legacyNormal2" dir="t"/>
              </a:scene3d>
              <a:sp3d extrusionH="163500" prstMaterial="legacyPlastic">
                <a:bevelT w="13500" h="13500" prst="angle"/>
                <a:bevelB w="13500" h="13500" prst="angle"/>
                <a:extrusionClr>
                  <a:schemeClr val="folHlink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Line 18"/>
              <p:cNvSpPr>
                <a:spLocks noChangeShapeType="1"/>
              </p:cNvSpPr>
              <p:nvPr/>
            </p:nvSpPr>
            <p:spPr bwMode="gray">
              <a:xfrm>
                <a:off x="2941" y="2308"/>
                <a:ext cx="787" cy="433"/>
              </a:xfrm>
              <a:prstGeom prst="line">
                <a:avLst/>
              </a:prstGeom>
              <a:noFill/>
              <a:ln w="6350">
                <a:solidFill>
                  <a:srgbClr val="FFFFFF">
                    <a:alpha val="30196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5" name="Text Box 21"/>
            <p:cNvSpPr txBox="1">
              <a:spLocks noChangeArrowheads="1"/>
            </p:cNvSpPr>
            <p:nvPr/>
          </p:nvSpPr>
          <p:spPr bwMode="auto">
            <a:xfrm>
              <a:off x="5079207" y="3778138"/>
              <a:ext cx="1857375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rgbClr val="0000FF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 sz="2400" b="1">
                  <a:solidFill>
                    <a:srgbClr val="0000FF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 sz="2400" b="1">
                  <a:solidFill>
                    <a:srgbClr val="0000FF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 sz="2400" b="1">
                  <a:solidFill>
                    <a:srgbClr val="0000FF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 sz="2400" b="1">
                  <a:solidFill>
                    <a:srgbClr val="0000FF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FF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FF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FF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FF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0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专题培训</a:t>
              </a:r>
              <a:endParaRPr lang="en-US" altLang="zh-CN" sz="2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Rectangle 5"/>
          <p:cNvSpPr>
            <a:spLocks noChangeArrowheads="1"/>
          </p:cNvSpPr>
          <p:nvPr/>
        </p:nvSpPr>
        <p:spPr bwMode="black">
          <a:xfrm>
            <a:off x="5471071" y="2024732"/>
            <a:ext cx="1499841" cy="837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10000"/>
              </a:lnSpc>
              <a:defRPr/>
            </a:pPr>
            <a:r>
              <a:rPr lang="zh-CN" altLang="en-US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教学研修坊</a:t>
            </a:r>
            <a:endParaRPr lang="en-US" altLang="zh-CN" sz="1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eaLnBrk="0" hangingPunct="0">
              <a:lnSpc>
                <a:spcPct val="110000"/>
              </a:lnSpc>
              <a:buFont typeface="Wingdings" pitchFamily="2" charset="2"/>
              <a:buChar char="p"/>
              <a:defRPr/>
            </a:pPr>
            <a:r>
              <a:rPr lang="zh-CN" altLang="en-US" sz="14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学院层面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eaLnBrk="0" hangingPunct="0">
              <a:lnSpc>
                <a:spcPct val="110000"/>
              </a:lnSpc>
              <a:buFont typeface="Wingdings" pitchFamily="2" charset="2"/>
              <a:buChar char="p"/>
              <a:defRPr/>
            </a:pPr>
            <a:r>
              <a:rPr lang="zh-CN" altLang="en-US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学校层面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black">
          <a:xfrm>
            <a:off x="6235150" y="4478984"/>
            <a:ext cx="2548289" cy="1074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10000"/>
              </a:lnSpc>
              <a:defRPr/>
            </a:pP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专题培训</a:t>
            </a:r>
            <a:endParaRPr lang="en-US" altLang="zh-CN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eaLnBrk="0" hangingPunct="0">
              <a:lnSpc>
                <a:spcPct val="110000"/>
              </a:lnSpc>
              <a:buFont typeface="Wingdings" pitchFamily="2" charset="2"/>
              <a:buChar char="p"/>
              <a:defRPr/>
            </a:pPr>
            <a:r>
              <a: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PBL</a:t>
            </a:r>
            <a:r>
              <a:rPr lang="zh-CN" altLang="en-US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</a:t>
            </a:r>
            <a:endParaRPr lang="en-US" altLang="zh-CN" sz="1400" dirty="0" smtClean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eaLnBrk="0" hangingPunct="0">
              <a:lnSpc>
                <a:spcPct val="110000"/>
              </a:lnSpc>
              <a:buFont typeface="Wingdings" pitchFamily="2" charset="2"/>
              <a:buChar char="p"/>
              <a:defRPr/>
            </a:pPr>
            <a:r>
              <a:rPr lang="zh-CN" altLang="en-US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网络课程和网络辅助教学</a:t>
            </a:r>
            <a:endParaRPr lang="en-US" altLang="zh-CN" sz="1400" dirty="0" smtClean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eaLnBrk="0" hangingPunct="0">
              <a:lnSpc>
                <a:spcPct val="110000"/>
              </a:lnSpc>
              <a:buFont typeface="Wingdings" pitchFamily="2" charset="2"/>
              <a:buChar char="p"/>
              <a:defRPr/>
            </a:pPr>
            <a:r>
              <a:rPr lang="zh-CN" altLang="en-US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专业认证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black">
          <a:xfrm>
            <a:off x="683568" y="3849390"/>
            <a:ext cx="1635125" cy="1074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  <a:defRPr/>
            </a:pPr>
            <a:r>
              <a:rPr lang="zh-CN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名师讲坛</a:t>
            </a:r>
            <a:endParaRPr lang="en-US" altLang="zh-CN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eaLnBrk="0" hangingPunct="0">
              <a:lnSpc>
                <a:spcPct val="110000"/>
              </a:lnSpc>
              <a:buFont typeface="Wingdings" pitchFamily="2" charset="2"/>
              <a:buChar char="p"/>
              <a:defRPr/>
            </a:pPr>
            <a:r>
              <a:rPr lang="zh-CN" altLang="en-US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定期举办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eaLnBrk="0" hangingPunct="0">
              <a:lnSpc>
                <a:spcPct val="110000"/>
              </a:lnSpc>
              <a:buFont typeface="Wingdings" pitchFamily="2" charset="2"/>
              <a:buChar char="p"/>
              <a:defRPr/>
            </a:pP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</a:t>
            </a:r>
            <a:r>
              <a:rPr lang="zh-CN" altLang="zh-CN" sz="14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观摩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eaLnBrk="0" hangingPunct="0">
              <a:lnSpc>
                <a:spcPct val="110000"/>
              </a:lnSpc>
              <a:buFont typeface="Wingdings" pitchFamily="2" charset="2"/>
              <a:buChar char="p"/>
              <a:defRPr/>
            </a:pPr>
            <a:r>
              <a:rPr lang="zh-CN" altLang="zh-CN" sz="14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讲座</a:t>
            </a:r>
            <a:r>
              <a:rPr lang="zh-CN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报告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3284705" y="3567162"/>
            <a:ext cx="2497137" cy="1985962"/>
            <a:chOff x="3531394" y="2312876"/>
            <a:chExt cx="2497138" cy="1985962"/>
          </a:xfrm>
        </p:grpSpPr>
        <p:sp>
          <p:nvSpPr>
            <p:cNvPr id="28" name="AutoShape 7"/>
            <p:cNvSpPr>
              <a:spLocks noChangeArrowheads="1"/>
            </p:cNvSpPr>
            <p:nvPr/>
          </p:nvSpPr>
          <p:spPr bwMode="auto">
            <a:xfrm>
              <a:off x="3531394" y="2312876"/>
              <a:ext cx="2497138" cy="1985962"/>
            </a:xfrm>
            <a:prstGeom prst="diamond">
              <a:avLst/>
            </a:prstGeom>
            <a:solidFill>
              <a:srgbClr val="F8F8F8"/>
            </a:solidFill>
            <a:ln w="9525">
              <a:miter lim="800000"/>
              <a:headEnd/>
              <a:tailEnd/>
            </a:ln>
            <a:scene3d>
              <a:camera prst="legacyObliqueBottom">
                <a:rot lat="20099978" lon="0" rev="0"/>
              </a:camera>
              <a:lightRig rig="legacyFlat2" dir="t"/>
            </a:scene3d>
            <a:sp3d extrusionH="163500" prstMaterial="legacyPlastic">
              <a:bevelT w="13500" h="13500" prst="angle"/>
              <a:bevelB w="13500" h="13500" prst="angle"/>
              <a:extrusionClr>
                <a:srgbClr val="F8F8F8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zh-CN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Text Box 19"/>
            <p:cNvSpPr txBox="1">
              <a:spLocks noChangeArrowheads="1"/>
            </p:cNvSpPr>
            <p:nvPr/>
          </p:nvSpPr>
          <p:spPr bwMode="auto">
            <a:xfrm>
              <a:off x="3989568" y="3086896"/>
              <a:ext cx="1616593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 b="1">
                  <a:solidFill>
                    <a:srgbClr val="0000FF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 sz="2400" b="1">
                  <a:solidFill>
                    <a:srgbClr val="0000FF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 sz="2400" b="1">
                  <a:solidFill>
                    <a:srgbClr val="0000FF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 sz="2400" b="1">
                  <a:solidFill>
                    <a:srgbClr val="0000FF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 sz="2400" b="1">
                  <a:solidFill>
                    <a:srgbClr val="0000FF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FF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FF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FF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FF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spcBef>
                  <a:spcPts val="0"/>
                </a:spcBef>
              </a:pPr>
              <a:r>
                <a:rPr lang="zh-CN" altLang="en-US" sz="2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校外培训</a:t>
              </a:r>
              <a:endParaRPr lang="en-US" altLang="zh-CN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spcBef>
                  <a:spcPts val="0"/>
                </a:spcBef>
              </a:pPr>
              <a:r>
                <a:rPr lang="en-US" altLang="zh-CN" sz="2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矩形 1"/>
          <p:cNvSpPr>
            <a:spLocks noChangeArrowheads="1"/>
          </p:cNvSpPr>
          <p:nvPr/>
        </p:nvSpPr>
        <p:spPr bwMode="auto">
          <a:xfrm>
            <a:off x="323850" y="1160463"/>
            <a:ext cx="341902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200000"/>
              </a:lnSpc>
              <a:buFont typeface="Wingdings" pitchFamily="2" charset="2"/>
              <a:buChar char="Ø"/>
            </a:pP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加大教师培训力度</a:t>
            </a:r>
            <a:endParaRPr lang="zh-CN" altLang="zh-CN" sz="2400" b="1" dirty="0">
              <a:solidFill>
                <a:srgbClr val="0033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5148263" cy="692150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50" dirty="0">
                <a:ln w="11430"/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十大改革和建设任务</a:t>
            </a:r>
            <a:r>
              <a:rPr lang="en-US" altLang="zh-CN" sz="2800" b="1" spc="50" dirty="0">
                <a:ln w="11430"/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—6</a:t>
            </a:r>
            <a:endParaRPr lang="zh-CN" altLang="en-US" sz="2800" b="1" spc="50" dirty="0">
              <a:ln w="11430"/>
              <a:solidFill>
                <a:schemeClr val="bg1">
                  <a:lumMod val="6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5495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6" presetClass="emph" presetSubtype="0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/>
      <p:bldP spid="19" grpId="0"/>
      <p:bldP spid="20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1916113"/>
            <a:ext cx="2400300" cy="422910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51203" name="TextBox 3"/>
          <p:cNvSpPr txBox="1">
            <a:spLocks noChangeArrowheads="1"/>
          </p:cNvSpPr>
          <p:nvPr/>
        </p:nvSpPr>
        <p:spPr bwMode="auto">
          <a:xfrm>
            <a:off x="520699" y="1124744"/>
            <a:ext cx="46275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342900" indent="-342900">
              <a:lnSpc>
                <a:spcPct val="200000"/>
              </a:lnSpc>
              <a:buFont typeface="Wingdings" pitchFamily="2" charset="2"/>
              <a:buChar char="Ø"/>
              <a:defRPr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/>
              <a:t>教师教学业绩年度</a:t>
            </a:r>
            <a:r>
              <a:rPr lang="zh-CN" altLang="en-US" dirty="0" smtClean="0"/>
              <a:t>报告制度</a:t>
            </a:r>
            <a:endParaRPr lang="zh-CN" altLang="en-US" dirty="0"/>
          </a:p>
        </p:txBody>
      </p:sp>
      <p:sp>
        <p:nvSpPr>
          <p:cNvPr id="5" name="AutoShape 12"/>
          <p:cNvSpPr>
            <a:spLocks noChangeArrowheads="1"/>
          </p:cNvSpPr>
          <p:nvPr/>
        </p:nvSpPr>
        <p:spPr bwMode="auto">
          <a:xfrm>
            <a:off x="3923928" y="2708027"/>
            <a:ext cx="431800" cy="288925"/>
          </a:xfrm>
          <a:prstGeom prst="rightArrow">
            <a:avLst>
              <a:gd name="adj1" fmla="val 50000"/>
              <a:gd name="adj2" fmla="val 37363"/>
            </a:avLst>
          </a:prstGeom>
          <a:solidFill>
            <a:srgbClr val="003366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zh-CN"/>
          </a:p>
        </p:txBody>
      </p:sp>
      <p:sp>
        <p:nvSpPr>
          <p:cNvPr id="51205" name="TextBox 5"/>
          <p:cNvSpPr txBox="1">
            <a:spLocks noChangeArrowheads="1"/>
          </p:cNvSpPr>
          <p:nvPr/>
        </p:nvSpPr>
        <p:spPr bwMode="auto">
          <a:xfrm>
            <a:off x="3492500" y="3154363"/>
            <a:ext cx="1295400" cy="212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多渠道</a:t>
            </a:r>
            <a:endParaRPr lang="en-US" altLang="zh-CN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多层次</a:t>
            </a:r>
            <a:endParaRPr lang="en-US" altLang="zh-CN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多角度</a:t>
            </a:r>
            <a:endParaRPr lang="en-US" altLang="zh-CN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综合</a:t>
            </a:r>
            <a:endParaRPr lang="en-US" altLang="zh-CN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</a:p>
        </p:txBody>
      </p:sp>
      <p:sp>
        <p:nvSpPr>
          <p:cNvPr id="51206" name="TextBox 6"/>
          <p:cNvSpPr txBox="1">
            <a:spLocks noChangeArrowheads="1"/>
          </p:cNvSpPr>
          <p:nvPr/>
        </p:nvSpPr>
        <p:spPr bwMode="auto">
          <a:xfrm>
            <a:off x="4770438" y="5157788"/>
            <a:ext cx="383381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教学激励、约束机制</a:t>
            </a:r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5148263" cy="692150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50" dirty="0">
                <a:ln w="11430"/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十大改革和建设任务</a:t>
            </a:r>
            <a:r>
              <a:rPr lang="en-US" altLang="zh-CN" sz="2800" b="1" spc="50" dirty="0">
                <a:ln w="11430"/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—6</a:t>
            </a:r>
            <a:endParaRPr lang="zh-CN" altLang="en-US" sz="2800" b="1" spc="50" dirty="0">
              <a:ln w="11430"/>
              <a:solidFill>
                <a:schemeClr val="bg1">
                  <a:lumMod val="6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pic>
        <p:nvPicPr>
          <p:cNvPr id="11" name="图片 10" descr="t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3504" y="2001558"/>
            <a:ext cx="3033315" cy="27955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50" dirty="0" smtClean="0">
                <a:ln w="11430"/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认证及其解读</a:t>
            </a:r>
            <a:endParaRPr lang="zh-CN" altLang="en-US" sz="3200" b="1" spc="50" dirty="0">
              <a:ln w="11430"/>
              <a:solidFill>
                <a:schemeClr val="bg1">
                  <a:lumMod val="7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" name="标题 1"/>
          <p:cNvSpPr>
            <a:spLocks/>
          </p:cNvSpPr>
          <p:nvPr/>
        </p:nvSpPr>
        <p:spPr bwMode="auto">
          <a:xfrm>
            <a:off x="2700710" y="1412278"/>
            <a:ext cx="352901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迷你简启体"/>
              </a:rPr>
              <a:t>专业认证的结论</a:t>
            </a:r>
          </a:p>
        </p:txBody>
      </p:sp>
      <p:graphicFrame>
        <p:nvGraphicFramePr>
          <p:cNvPr id="4" name="Group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5381644"/>
              </p:ext>
            </p:extLst>
          </p:nvPr>
        </p:nvGraphicFramePr>
        <p:xfrm>
          <a:off x="683840" y="2133003"/>
          <a:ext cx="7848600" cy="3195956"/>
        </p:xfrm>
        <a:graphic>
          <a:graphicData uri="http://schemas.openxmlformats.org/drawingml/2006/table">
            <a:tbl>
              <a:tblPr/>
              <a:tblGrid>
                <a:gridCol w="2801937"/>
                <a:gridCol w="2563813"/>
                <a:gridCol w="2482850"/>
              </a:tblGrid>
              <a:tr h="808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WFME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China</a:t>
                      </a: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－</a:t>
                      </a: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Before  Aug. 2011</a:t>
                      </a:r>
                      <a:endParaRPr kumimoji="1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China</a:t>
                      </a: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－</a:t>
                      </a: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After  Aug. 2011</a:t>
                      </a:r>
                      <a:endParaRPr kumimoji="1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69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itchFamily="18" charset="0"/>
                        </a:rPr>
                        <a:t>Full accreditation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完全认证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dobe 黑体 Std R"/>
                        </a:rPr>
                        <a:t>通过认证（</a:t>
                      </a: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dobe 黑体 Std R"/>
                        </a:rPr>
                        <a:t>4-8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dobe 黑体 Std R"/>
                        </a:rPr>
                        <a:t>年）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68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itchFamily="18" charset="0"/>
                        </a:rPr>
                        <a:t>Conditional accreditation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有条件认证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809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itchFamily="18" charset="0"/>
                        </a:rPr>
                        <a:t>Denial or withdrawal of accreditation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不予认证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dobe 黑体 Std R"/>
                        </a:rPr>
                        <a:t>不予认证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68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itchFamily="18" charset="0"/>
                        </a:rPr>
                        <a:t>Public announcement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公示期为</a:t>
                      </a: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r>
                        <a:rPr kumimoji="1" lang="zh-CN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天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677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514806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50" dirty="0">
                <a:ln w="11430"/>
                <a:gradFill>
                  <a:gsLst>
                    <a:gs pos="0">
                      <a:srgbClr val="002060"/>
                    </a:gs>
                    <a:gs pos="100000">
                      <a:srgbClr val="002060"/>
                    </a:gs>
                  </a:gsLst>
                  <a:lin ang="5400000"/>
                </a:gradFill>
                <a:latin typeface="Arial" pitchFamily="34" charset="0"/>
                <a:ea typeface="微软雅黑" pitchFamily="34" charset="-122"/>
                <a:cs typeface="Arial" pitchFamily="34" charset="0"/>
              </a:rPr>
              <a:t>十大改革和建设任务</a:t>
            </a:r>
            <a:r>
              <a:rPr lang="en-US" altLang="zh-CN" sz="2800" b="1" spc="50" dirty="0">
                <a:ln w="11430"/>
                <a:gradFill>
                  <a:gsLst>
                    <a:gs pos="0">
                      <a:srgbClr val="002060"/>
                    </a:gs>
                    <a:gs pos="100000">
                      <a:srgbClr val="002060"/>
                    </a:gs>
                  </a:gsLst>
                  <a:lin ang="5400000"/>
                </a:gradFill>
                <a:latin typeface="Arial" pitchFamily="34" charset="0"/>
                <a:ea typeface="微软雅黑" pitchFamily="34" charset="-122"/>
                <a:cs typeface="Arial" pitchFamily="34" charset="0"/>
              </a:rPr>
              <a:t>—7</a:t>
            </a:r>
            <a:endParaRPr lang="zh-CN" altLang="en-US" sz="2800" b="1" spc="50" dirty="0">
              <a:ln w="11430"/>
              <a:gradFill>
                <a:gsLst>
                  <a:gs pos="0">
                    <a:srgbClr val="002060"/>
                  </a:gs>
                  <a:gs pos="100000">
                    <a:srgbClr val="002060"/>
                  </a:gs>
                </a:gsLst>
                <a:lin ang="5400000"/>
              </a:gra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52226" name="矩形 2"/>
          <p:cNvSpPr>
            <a:spLocks noChangeArrowheads="1"/>
          </p:cNvSpPr>
          <p:nvPr/>
        </p:nvSpPr>
        <p:spPr bwMode="auto">
          <a:xfrm>
            <a:off x="3175" y="1152525"/>
            <a:ext cx="3992563" cy="547688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课程建设和</a:t>
            </a: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运行规范化</a:t>
            </a:r>
          </a:p>
        </p:txBody>
      </p:sp>
      <p:sp>
        <p:nvSpPr>
          <p:cNvPr id="52227" name="矩形 3"/>
          <p:cNvSpPr>
            <a:spLocks noChangeArrowheads="1"/>
          </p:cNvSpPr>
          <p:nvPr/>
        </p:nvSpPr>
        <p:spPr bwMode="auto">
          <a:xfrm>
            <a:off x="4756100" y="1196752"/>
            <a:ext cx="34163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zh-CN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课程（群）负责人制</a:t>
            </a:r>
            <a:endParaRPr lang="zh-CN" altLang="en-US" sz="24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228" name="矩形 4"/>
          <p:cNvSpPr>
            <a:spLocks noChangeArrowheads="1"/>
          </p:cNvSpPr>
          <p:nvPr/>
        </p:nvSpPr>
        <p:spPr bwMode="auto">
          <a:xfrm>
            <a:off x="434975" y="1989138"/>
            <a:ext cx="8169275" cy="401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p"/>
            </a:pPr>
            <a:r>
              <a:rPr lang="zh-CN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出台《课程（群）负责人制实施办法》，建立和完善</a:t>
            </a:r>
            <a:r>
              <a:rPr lang="en-US" altLang="zh-CN" sz="2000" b="1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2000" b="1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课程（群）负责人制</a:t>
            </a:r>
            <a:r>
              <a:rPr lang="en-US" altLang="zh-CN" sz="2000" b="1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zh-CN" altLang="zh-CN" sz="2000" b="1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定期考核评估制度</a:t>
            </a:r>
            <a:r>
              <a:rPr lang="zh-CN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，将课程（群）建设作为学系（教研室）教学建设的</a:t>
            </a:r>
            <a:r>
              <a:rPr lang="zh-CN" altLang="zh-CN" sz="2000" b="1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着力点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p"/>
            </a:pPr>
            <a:r>
              <a:rPr lang="zh-CN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引进海内外优秀教学人才和教学管理人才，优化课程负责人队伍。</a:t>
            </a: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p"/>
            </a:pPr>
            <a:r>
              <a:rPr lang="zh-CN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完善课程（群）建设质量监控和评价指标体系，加大课程（群）建设经费投入和奖励力度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p"/>
            </a:pP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十三五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期间建成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门左右具有全国影响力和示范作用的精品课程、课程群。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514806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50" dirty="0">
                <a:ln w="11430"/>
                <a:gradFill>
                  <a:gsLst>
                    <a:gs pos="0">
                      <a:srgbClr val="002060"/>
                    </a:gs>
                    <a:gs pos="100000">
                      <a:srgbClr val="002060"/>
                    </a:gs>
                  </a:gsLst>
                  <a:lin ang="5400000"/>
                </a:gradFill>
                <a:latin typeface="Arial" pitchFamily="34" charset="0"/>
                <a:ea typeface="微软雅黑" pitchFamily="34" charset="-122"/>
                <a:cs typeface="Arial" pitchFamily="34" charset="0"/>
              </a:rPr>
              <a:t>十大改革和建设任务</a:t>
            </a:r>
            <a:r>
              <a:rPr lang="en-US" altLang="zh-CN" sz="2800" b="1" spc="50" dirty="0">
                <a:ln w="11430"/>
                <a:gradFill>
                  <a:gsLst>
                    <a:gs pos="0">
                      <a:srgbClr val="002060"/>
                    </a:gs>
                    <a:gs pos="100000">
                      <a:srgbClr val="002060"/>
                    </a:gs>
                  </a:gsLst>
                  <a:lin ang="5400000"/>
                </a:gradFill>
                <a:latin typeface="Arial" pitchFamily="34" charset="0"/>
                <a:ea typeface="微软雅黑" pitchFamily="34" charset="-122"/>
                <a:cs typeface="Arial" pitchFamily="34" charset="0"/>
              </a:rPr>
              <a:t>—8</a:t>
            </a:r>
            <a:endParaRPr lang="zh-CN" altLang="en-US" sz="2800" b="1" spc="50" dirty="0">
              <a:ln w="11430"/>
              <a:gradFill>
                <a:gsLst>
                  <a:gs pos="0">
                    <a:srgbClr val="002060"/>
                  </a:gs>
                  <a:gs pos="100000">
                    <a:srgbClr val="002060"/>
                  </a:gs>
                </a:gsLst>
                <a:lin ang="5400000"/>
              </a:gra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53250" name="矩形 2"/>
          <p:cNvSpPr>
            <a:spLocks noChangeArrowheads="1"/>
          </p:cNvSpPr>
          <p:nvPr/>
        </p:nvSpPr>
        <p:spPr bwMode="auto">
          <a:xfrm>
            <a:off x="3175" y="1152525"/>
            <a:ext cx="3992563" cy="547688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优质教学资源建设</a:t>
            </a:r>
          </a:p>
        </p:txBody>
      </p:sp>
      <p:sp>
        <p:nvSpPr>
          <p:cNvPr id="53251" name="矩形 3"/>
          <p:cNvSpPr>
            <a:spLocks noChangeArrowheads="1"/>
          </p:cNvSpPr>
          <p:nvPr/>
        </p:nvSpPr>
        <p:spPr bwMode="auto">
          <a:xfrm>
            <a:off x="4572000" y="1239143"/>
            <a:ext cx="34163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互联网＋</a:t>
            </a:r>
          </a:p>
        </p:txBody>
      </p:sp>
      <p:sp>
        <p:nvSpPr>
          <p:cNvPr id="53252" name="矩形 5"/>
          <p:cNvSpPr>
            <a:spLocks noChangeArrowheads="1"/>
          </p:cNvSpPr>
          <p:nvPr/>
        </p:nvSpPr>
        <p:spPr bwMode="auto">
          <a:xfrm>
            <a:off x="468313" y="2349500"/>
            <a:ext cx="5830887" cy="251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p"/>
            </a:pPr>
            <a:r>
              <a:rPr lang="zh-CN" altLang="en-US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思路</a:t>
            </a:r>
            <a:endParaRPr lang="en-US" altLang="zh-CN" sz="24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Ø"/>
            </a:pPr>
            <a:r>
              <a:rPr lang="zh-CN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拓展教学资源建设的广度和深度</a:t>
            </a:r>
            <a:endParaRPr lang="en-US" altLang="zh-CN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Ø"/>
            </a:pPr>
            <a:r>
              <a:rPr lang="zh-CN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建立教学资源建设和应用激励机制</a:t>
            </a:r>
            <a:endParaRPr lang="en-US" altLang="zh-CN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Ø"/>
            </a:pPr>
            <a:r>
              <a:rPr lang="zh-CN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推进质资源和教育教学的深度融合</a:t>
            </a:r>
            <a:endParaRPr lang="en-US" altLang="zh-CN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588125" y="3214291"/>
            <a:ext cx="1728788" cy="136683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师生互动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右箭头 12"/>
          <p:cNvSpPr/>
          <p:nvPr/>
        </p:nvSpPr>
        <p:spPr>
          <a:xfrm>
            <a:off x="5795963" y="3788147"/>
            <a:ext cx="484187" cy="288925"/>
          </a:xfrm>
          <a:prstGeom prst="rightArrow">
            <a:avLst/>
          </a:prstGeom>
          <a:solidFill>
            <a:srgbClr val="003366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矩形 1"/>
          <p:cNvSpPr>
            <a:spLocks noChangeArrowheads="1"/>
          </p:cNvSpPr>
          <p:nvPr/>
        </p:nvSpPr>
        <p:spPr bwMode="auto">
          <a:xfrm>
            <a:off x="755650" y="1557338"/>
            <a:ext cx="72009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zh-CN" sz="2400" b="1">
                <a:ea typeface="微软雅黑" pitchFamily="34" charset="-122"/>
                <a:cs typeface="Arial" charset="0"/>
              </a:rPr>
              <a:t>大学生自主学习中心（</a:t>
            </a:r>
            <a:r>
              <a:rPr lang="en-US" altLang="zh-CN" sz="2400" b="1">
                <a:ea typeface="微软雅黑" pitchFamily="34" charset="-122"/>
                <a:cs typeface="Arial" charset="0"/>
              </a:rPr>
              <a:t>SDLC</a:t>
            </a:r>
            <a:r>
              <a:rPr lang="zh-CN" altLang="zh-CN" sz="2400" b="1">
                <a:ea typeface="微软雅黑" pitchFamily="34" charset="-122"/>
                <a:cs typeface="Arial" charset="0"/>
              </a:rPr>
              <a:t>）</a:t>
            </a:r>
            <a:endParaRPr lang="en-US" altLang="zh-CN" sz="2400" b="1">
              <a:ea typeface="微软雅黑" pitchFamily="34" charset="-122"/>
              <a:cs typeface="Arial" charset="0"/>
            </a:endParaRPr>
          </a:p>
          <a:p>
            <a:pPr algn="ctr"/>
            <a:r>
              <a:rPr lang="en-US" altLang="zh-CN" sz="2400" b="1">
                <a:ea typeface="微软雅黑" pitchFamily="34" charset="-122"/>
                <a:cs typeface="Arial" charset="0"/>
              </a:rPr>
              <a:t>Self-directed Learning Center for Students</a:t>
            </a:r>
            <a:endParaRPr lang="zh-CN" altLang="en-US" sz="2400" b="1">
              <a:ea typeface="微软雅黑" pitchFamily="34" charset="-122"/>
              <a:cs typeface="Arial" charset="0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331913" y="2852738"/>
            <a:ext cx="2232025" cy="295116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PBL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教室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智慧教室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模拟医院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OSCE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中心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课程中心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…….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292725" y="3211513"/>
            <a:ext cx="1727200" cy="227806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自主实践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自主创新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自主评价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3924300" y="4148138"/>
            <a:ext cx="1079500" cy="180975"/>
          </a:xfrm>
          <a:prstGeom prst="rightArrow">
            <a:avLst/>
          </a:prstGeom>
          <a:solidFill>
            <a:srgbClr val="003366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/>
          </a:p>
        </p:txBody>
      </p:sp>
      <p:sp>
        <p:nvSpPr>
          <p:cNvPr id="54277" name="TextBox 5"/>
          <p:cNvSpPr txBox="1">
            <a:spLocks noChangeArrowheads="1"/>
          </p:cNvSpPr>
          <p:nvPr/>
        </p:nvSpPr>
        <p:spPr bwMode="auto">
          <a:xfrm>
            <a:off x="5651500" y="2708275"/>
            <a:ext cx="10810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学生</a:t>
            </a:r>
          </a:p>
        </p:txBody>
      </p:sp>
      <p:sp>
        <p:nvSpPr>
          <p:cNvPr id="54278" name="TextBox 6"/>
          <p:cNvSpPr txBox="1">
            <a:spLocks noChangeArrowheads="1"/>
          </p:cNvSpPr>
          <p:nvPr/>
        </p:nvSpPr>
        <p:spPr bwMode="auto">
          <a:xfrm>
            <a:off x="5703888" y="5692775"/>
            <a:ext cx="10810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教师</a:t>
            </a:r>
          </a:p>
        </p:txBody>
      </p:sp>
      <p:sp>
        <p:nvSpPr>
          <p:cNvPr id="54279" name="矩形 7"/>
          <p:cNvSpPr>
            <a:spLocks noChangeArrowheads="1"/>
          </p:cNvSpPr>
          <p:nvPr/>
        </p:nvSpPr>
        <p:spPr bwMode="auto">
          <a:xfrm>
            <a:off x="4091425" y="3532658"/>
            <a:ext cx="697627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师生</a:t>
            </a:r>
            <a:endParaRPr lang="en-US" altLang="zh-CN" sz="20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互动</a:t>
            </a:r>
          </a:p>
        </p:txBody>
      </p:sp>
      <p:sp>
        <p:nvSpPr>
          <p:cNvPr id="9" name="矩形 8"/>
          <p:cNvSpPr/>
          <p:nvPr/>
        </p:nvSpPr>
        <p:spPr>
          <a:xfrm>
            <a:off x="0" y="0"/>
            <a:ext cx="5148263" cy="692150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50" dirty="0">
                <a:ln w="11430"/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十大改革和建设任务</a:t>
            </a:r>
            <a:r>
              <a:rPr lang="en-US" altLang="zh-CN" sz="2800" b="1" spc="50" dirty="0">
                <a:ln w="11430"/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—8</a:t>
            </a:r>
            <a:endParaRPr lang="zh-CN" altLang="en-US" sz="2800" b="1" spc="50" dirty="0">
              <a:ln w="11430"/>
              <a:solidFill>
                <a:schemeClr val="bg1">
                  <a:lumMod val="6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54282" name="Rectangle 10"/>
          <p:cNvSpPr>
            <a:spLocks noChangeArrowheads="1"/>
          </p:cNvSpPr>
          <p:nvPr/>
        </p:nvSpPr>
        <p:spPr bwMode="auto">
          <a:xfrm>
            <a:off x="684213" y="873125"/>
            <a:ext cx="11557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p"/>
            </a:pPr>
            <a:r>
              <a:rPr lang="en-US" altLang="zh-CN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举措</a:t>
            </a:r>
            <a:endParaRPr lang="en-US" altLang="zh-CN" sz="24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088" y="3103563"/>
            <a:ext cx="2305050" cy="139382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唐仲英模拟医院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OSCE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中心</a:t>
            </a:r>
          </a:p>
        </p:txBody>
      </p:sp>
      <p:sp>
        <p:nvSpPr>
          <p:cNvPr id="3" name="右箭头 2"/>
          <p:cNvSpPr/>
          <p:nvPr/>
        </p:nvSpPr>
        <p:spPr>
          <a:xfrm>
            <a:off x="3348038" y="3729038"/>
            <a:ext cx="576262" cy="263525"/>
          </a:xfrm>
          <a:prstGeom prst="rightArrow">
            <a:avLst/>
          </a:prstGeom>
          <a:solidFill>
            <a:srgbClr val="003366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4140200" y="2336800"/>
            <a:ext cx="4176713" cy="29638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一个基于网络化管理、布局合理、机制灵活、开放共享、具有特色的现代化、开放的集临床理论教学、实践技能训练和考核、环境体验、伦理教育、人文熏陶等为一体的</a:t>
            </a:r>
            <a:r>
              <a:rPr lang="zh-CN" altLang="zh-CN" sz="2000" b="1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“小型医院”</a:t>
            </a:r>
            <a:endParaRPr lang="zh-CN" altLang="en-US" sz="2000" b="1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5148263" cy="692150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50" dirty="0">
                <a:ln w="11430"/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十大改革和建设任务</a:t>
            </a:r>
            <a:r>
              <a:rPr lang="en-US" altLang="zh-CN" sz="2800" b="1" spc="50" dirty="0">
                <a:ln w="11430"/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—8</a:t>
            </a:r>
            <a:endParaRPr lang="zh-CN" altLang="en-US" sz="2800" b="1" spc="50" dirty="0">
              <a:ln w="11430"/>
              <a:solidFill>
                <a:schemeClr val="bg1">
                  <a:lumMod val="6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55301" name="矩形 5"/>
          <p:cNvSpPr>
            <a:spLocks noChangeArrowheads="1"/>
          </p:cNvSpPr>
          <p:nvPr/>
        </p:nvSpPr>
        <p:spPr bwMode="auto">
          <a:xfrm>
            <a:off x="539750" y="1412875"/>
            <a:ext cx="72009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ea typeface="微软雅黑" pitchFamily="34" charset="-122"/>
                <a:cs typeface="Arial" charset="0"/>
              </a:rPr>
              <a:t>临床技能训练中心</a:t>
            </a:r>
            <a:r>
              <a:rPr lang="en-US" altLang="zh-CN" sz="2400" b="1">
                <a:ea typeface="微软雅黑" pitchFamily="34" charset="-122"/>
                <a:cs typeface="Arial" charset="0"/>
              </a:rPr>
              <a:t>——</a:t>
            </a:r>
            <a:r>
              <a:rPr lang="zh-CN" altLang="en-US" sz="2400" b="1">
                <a:solidFill>
                  <a:srgbClr val="0033CC"/>
                </a:solidFill>
                <a:ea typeface="微软雅黑" pitchFamily="34" charset="-122"/>
                <a:cs typeface="Arial" charset="0"/>
              </a:rPr>
              <a:t>创建国家级实验教学示范中心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矩形 1"/>
          <p:cNvSpPr>
            <a:spLocks noChangeArrowheads="1"/>
          </p:cNvSpPr>
          <p:nvPr/>
        </p:nvSpPr>
        <p:spPr bwMode="auto">
          <a:xfrm>
            <a:off x="539750" y="1343025"/>
            <a:ext cx="81359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Ø"/>
            </a:pPr>
            <a:r>
              <a:rPr lang="zh-CN" altLang="zh-CN" sz="2400" b="1">
                <a:latin typeface="微软雅黑" pitchFamily="34" charset="-122"/>
                <a:ea typeface="微软雅黑" pitchFamily="34" charset="-122"/>
              </a:rPr>
              <a:t>加大教材建设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和奖励</a:t>
            </a:r>
            <a:r>
              <a:rPr lang="zh-CN" altLang="zh-CN" sz="2400" b="1">
                <a:latin typeface="微软雅黑" pitchFamily="34" charset="-122"/>
                <a:ea typeface="微软雅黑" pitchFamily="34" charset="-122"/>
              </a:rPr>
              <a:t>力度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5148263" cy="692150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50" dirty="0">
                <a:ln w="11430"/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十大改革和建设任务</a:t>
            </a:r>
            <a:r>
              <a:rPr lang="en-US" altLang="zh-CN" sz="2800" b="1" spc="50" dirty="0">
                <a:ln w="11430"/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—8</a:t>
            </a:r>
            <a:endParaRPr lang="zh-CN" altLang="en-US" sz="2800" b="1" spc="50" dirty="0">
              <a:ln w="11430"/>
              <a:solidFill>
                <a:schemeClr val="bg1">
                  <a:lumMod val="6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68313" y="2565400"/>
            <a:ext cx="3097212" cy="242252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品牌</a:t>
            </a:r>
            <a:r>
              <a:rPr lang="zh-CN" altLang="en-US" sz="20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专业核心课程教材</a:t>
            </a:r>
          </a:p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创新</a:t>
            </a:r>
            <a:r>
              <a:rPr lang="zh-CN" altLang="en-US" sz="20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创业实践类教材</a:t>
            </a:r>
          </a:p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英文、双语教材</a:t>
            </a:r>
          </a:p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立体化</a:t>
            </a:r>
            <a:r>
              <a:rPr lang="zh-CN" altLang="en-US" sz="20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教材（慕</a:t>
            </a:r>
            <a:r>
              <a:rPr lang="zh-CN" altLang="en-US" sz="20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课教材）</a:t>
            </a:r>
          </a:p>
        </p:txBody>
      </p:sp>
      <p:sp>
        <p:nvSpPr>
          <p:cNvPr id="56324" name="矩形 7"/>
          <p:cNvSpPr>
            <a:spLocks noChangeArrowheads="1"/>
          </p:cNvSpPr>
          <p:nvPr/>
        </p:nvSpPr>
        <p:spPr bwMode="auto">
          <a:xfrm>
            <a:off x="4645025" y="4652963"/>
            <a:ext cx="14620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>
                <a:solidFill>
                  <a:srgbClr val="000000"/>
                </a:solidFill>
                <a:latin typeface="宋体" charset="-122"/>
              </a:rPr>
              <a:t>质量、数量</a:t>
            </a:r>
            <a:endParaRPr lang="en-US" altLang="zh-CN" sz="2000" b="1">
              <a:solidFill>
                <a:srgbClr val="000000"/>
              </a:solidFill>
              <a:latin typeface="宋体" charset="-122"/>
            </a:endParaRPr>
          </a:p>
          <a:p>
            <a:pPr algn="ctr"/>
            <a:r>
              <a:rPr lang="zh-CN" altLang="en-US" sz="2000" b="1">
                <a:solidFill>
                  <a:srgbClr val="000000"/>
                </a:solidFill>
                <a:latin typeface="宋体" charset="-122"/>
              </a:rPr>
              <a:t>覆盖面</a:t>
            </a:r>
            <a:endParaRPr lang="zh-CN" altLang="en-US" sz="2000">
              <a:latin typeface="宋体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645025" y="2852738"/>
            <a:ext cx="1295400" cy="163512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主编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↑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副主编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↑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编委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↑</a:t>
            </a:r>
          </a:p>
        </p:txBody>
      </p:sp>
      <p:sp>
        <p:nvSpPr>
          <p:cNvPr id="10" name="右箭头 9"/>
          <p:cNvSpPr/>
          <p:nvPr/>
        </p:nvSpPr>
        <p:spPr>
          <a:xfrm>
            <a:off x="3779838" y="3573463"/>
            <a:ext cx="719137" cy="252412"/>
          </a:xfrm>
          <a:prstGeom prst="rightArrow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ea"/>
            </a:endParaRPr>
          </a:p>
        </p:txBody>
      </p:sp>
      <p:sp>
        <p:nvSpPr>
          <p:cNvPr id="56327" name="矩形 10"/>
          <p:cNvSpPr>
            <a:spLocks noChangeArrowheads="1"/>
          </p:cNvSpPr>
          <p:nvPr/>
        </p:nvSpPr>
        <p:spPr bwMode="auto">
          <a:xfrm>
            <a:off x="3650026" y="2989490"/>
            <a:ext cx="935037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投入</a:t>
            </a: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奖励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6877050" y="2636838"/>
            <a:ext cx="1873250" cy="210343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十三五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主编国家规划教材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部以上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右箭头 13"/>
          <p:cNvSpPr/>
          <p:nvPr/>
        </p:nvSpPr>
        <p:spPr>
          <a:xfrm>
            <a:off x="6011863" y="3500438"/>
            <a:ext cx="782637" cy="250825"/>
          </a:xfrm>
          <a:prstGeom prst="rightArrow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476375" y="2349500"/>
            <a:ext cx="2879725" cy="302418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0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视频公开课</a:t>
            </a:r>
            <a:endParaRPr lang="en-US" altLang="zh-CN" sz="20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0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慕课</a:t>
            </a:r>
            <a:r>
              <a:rPr lang="zh-CN" alt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（</a:t>
            </a:r>
            <a:r>
              <a:rPr lang="en-US" altLang="zh-CN" sz="20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MOOC</a:t>
            </a:r>
            <a:r>
              <a:rPr lang="zh-CN" alt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）</a:t>
            </a:r>
            <a:endParaRPr lang="en-US" altLang="zh-CN" sz="20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私播课（</a:t>
            </a:r>
            <a:r>
              <a:rPr lang="en-US" altLang="zh-CN" sz="20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SPOC</a:t>
            </a:r>
            <a:r>
              <a:rPr lang="zh-CN" alt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）</a:t>
            </a:r>
            <a:endParaRPr lang="en-US" altLang="zh-CN" sz="20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0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微课</a:t>
            </a:r>
            <a:endParaRPr lang="en-US" altLang="zh-CN" sz="20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0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案例库</a:t>
            </a:r>
            <a:endParaRPr lang="en-US" altLang="zh-CN" sz="20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0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试题库</a:t>
            </a:r>
            <a:endParaRPr lang="en-US" altLang="zh-CN" sz="20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0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教学素材库</a:t>
            </a:r>
            <a:endParaRPr lang="en-US" altLang="zh-CN" sz="20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0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虚拟仿真</a:t>
            </a:r>
            <a:endParaRPr lang="en-US" altLang="zh-CN" sz="20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……..</a:t>
            </a:r>
            <a:endParaRPr lang="zh-CN" altLang="zh-CN" sz="20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7346" name="TextBox 3"/>
          <p:cNvSpPr txBox="1">
            <a:spLocks noChangeArrowheads="1"/>
          </p:cNvSpPr>
          <p:nvPr/>
        </p:nvSpPr>
        <p:spPr bwMode="auto">
          <a:xfrm>
            <a:off x="2700338" y="5516563"/>
            <a:ext cx="4464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优质教学资源建设和应用机制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5651500" y="2781300"/>
            <a:ext cx="1944688" cy="23034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面向教学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内容丰富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共建共享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动态管理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研教一体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4716463" y="3789363"/>
            <a:ext cx="576262" cy="287337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5148263" cy="692150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50" dirty="0">
                <a:ln w="11430"/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十大改革和建设任务</a:t>
            </a:r>
            <a:r>
              <a:rPr lang="en-US" altLang="zh-CN" sz="2800" b="1" spc="50" dirty="0">
                <a:ln w="11430"/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—8</a:t>
            </a:r>
            <a:endParaRPr lang="zh-CN" altLang="en-US" sz="2800" b="1" spc="50" dirty="0">
              <a:ln w="11430"/>
              <a:solidFill>
                <a:schemeClr val="bg1">
                  <a:lumMod val="6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57350" name="矩形 8"/>
          <p:cNvSpPr>
            <a:spLocks noChangeArrowheads="1"/>
          </p:cNvSpPr>
          <p:nvPr/>
        </p:nvSpPr>
        <p:spPr bwMode="auto">
          <a:xfrm>
            <a:off x="358775" y="1152525"/>
            <a:ext cx="7165975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ts val="600"/>
              </a:spcBef>
              <a:buFont typeface="Wingdings" pitchFamily="2" charset="2"/>
              <a:buChar char="Ø"/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出台</a:t>
            </a:r>
            <a:r>
              <a:rPr lang="en-US" altLang="zh-CN" sz="2400" b="1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zh-CN" sz="2400" b="1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教学资源建设与应用管理办法（试行）</a:t>
            </a:r>
            <a:r>
              <a:rPr lang="en-US" altLang="zh-CN" sz="2400" b="1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》</a:t>
            </a:r>
          </a:p>
          <a:p>
            <a:pPr marL="342900" indent="-342900">
              <a:spcBef>
                <a:spcPts val="600"/>
              </a:spcBef>
              <a:buFont typeface="Wingdings" pitchFamily="2" charset="2"/>
              <a:buChar char="Ø"/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出台</a:t>
            </a:r>
            <a:r>
              <a:rPr lang="en-US" altLang="zh-CN" sz="2400" b="1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b="1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混合式教学试点课程建设办法（试行）</a:t>
            </a:r>
            <a:r>
              <a:rPr lang="en-US" altLang="zh-CN" sz="2400" b="1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514806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50" dirty="0">
                <a:ln w="11430"/>
                <a:gradFill>
                  <a:gsLst>
                    <a:gs pos="0">
                      <a:srgbClr val="002060"/>
                    </a:gs>
                    <a:gs pos="100000">
                      <a:srgbClr val="002060"/>
                    </a:gs>
                  </a:gsLst>
                  <a:lin ang="5400000"/>
                </a:gradFill>
                <a:latin typeface="Arial" pitchFamily="34" charset="0"/>
                <a:ea typeface="微软雅黑" pitchFamily="34" charset="-122"/>
                <a:cs typeface="Arial" pitchFamily="34" charset="0"/>
              </a:rPr>
              <a:t>十大改革和建设任务</a:t>
            </a:r>
            <a:r>
              <a:rPr lang="en-US" altLang="zh-CN" sz="2800" b="1" spc="50" dirty="0">
                <a:ln w="11430"/>
                <a:gradFill>
                  <a:gsLst>
                    <a:gs pos="0">
                      <a:srgbClr val="002060"/>
                    </a:gs>
                    <a:gs pos="100000">
                      <a:srgbClr val="002060"/>
                    </a:gs>
                  </a:gsLst>
                  <a:lin ang="5400000"/>
                </a:gradFill>
                <a:latin typeface="Arial" pitchFamily="34" charset="0"/>
                <a:ea typeface="微软雅黑" pitchFamily="34" charset="-122"/>
                <a:cs typeface="Arial" pitchFamily="34" charset="0"/>
              </a:rPr>
              <a:t>—9</a:t>
            </a:r>
            <a:endParaRPr lang="zh-CN" altLang="en-US" sz="2800" b="1" spc="50" dirty="0">
              <a:ln w="11430"/>
              <a:gradFill>
                <a:gsLst>
                  <a:gs pos="0">
                    <a:srgbClr val="002060"/>
                  </a:gs>
                  <a:gs pos="100000">
                    <a:srgbClr val="002060"/>
                  </a:gs>
                </a:gsLst>
                <a:lin ang="5400000"/>
              </a:gra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58370" name="矩形 2"/>
          <p:cNvSpPr>
            <a:spLocks noChangeArrowheads="1"/>
          </p:cNvSpPr>
          <p:nvPr/>
        </p:nvSpPr>
        <p:spPr bwMode="auto">
          <a:xfrm>
            <a:off x="3175" y="1152525"/>
            <a:ext cx="3992563" cy="547688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教学管理体系建设</a:t>
            </a:r>
          </a:p>
        </p:txBody>
      </p:sp>
      <p:sp>
        <p:nvSpPr>
          <p:cNvPr id="58371" name="矩形 3"/>
          <p:cNvSpPr>
            <a:spLocks noChangeArrowheads="1"/>
          </p:cNvSpPr>
          <p:nvPr/>
        </p:nvSpPr>
        <p:spPr bwMode="auto">
          <a:xfrm>
            <a:off x="4111625" y="1196975"/>
            <a:ext cx="44926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zh-CN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循证</a:t>
            </a:r>
            <a:r>
              <a:rPr lang="zh-CN" altLang="en-US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＋</a:t>
            </a:r>
            <a:r>
              <a:rPr lang="zh-CN" altLang="zh-CN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服务</a:t>
            </a:r>
            <a:r>
              <a:rPr lang="zh-CN" altLang="en-US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＋</a:t>
            </a:r>
            <a:r>
              <a:rPr lang="zh-CN" altLang="zh-CN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效率</a:t>
            </a:r>
            <a:endParaRPr lang="zh-CN" altLang="en-US" sz="24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372" name="矩形 4"/>
          <p:cNvSpPr>
            <a:spLocks noChangeArrowheads="1"/>
          </p:cNvSpPr>
          <p:nvPr/>
        </p:nvSpPr>
        <p:spPr bwMode="auto">
          <a:xfrm>
            <a:off x="323850" y="2028825"/>
            <a:ext cx="8640763" cy="363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p"/>
            </a:pP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建立</a:t>
            </a:r>
            <a:r>
              <a:rPr lang="en-US" altLang="zh-CN" sz="20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20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教学相关数据收集、分析、评价和定期反馈制度</a:t>
            </a:r>
            <a:r>
              <a:rPr lang="en-US" altLang="zh-CN" sz="20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，完善教学运行和管理质量监控体系。</a:t>
            </a: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p"/>
            </a:pP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修订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《教学管理条例》：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zh-CN" sz="2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粗放管理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→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zh-CN" sz="2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精细</a:t>
            </a:r>
            <a:r>
              <a:rPr lang="zh-CN" altLang="zh-CN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管理＋循证决策</a:t>
            </a: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p"/>
            </a:pP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实施</a:t>
            </a:r>
            <a:r>
              <a:rPr lang="en-US" altLang="zh-CN" sz="20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20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教学管理提升计划</a:t>
            </a:r>
            <a:r>
              <a:rPr lang="en-US" altLang="zh-CN" sz="20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：重点培养</a:t>
            </a:r>
            <a:r>
              <a:rPr lang="zh-CN" altLang="zh-CN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若干名本科专业教育教学管理和研究专家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000" b="1" dirty="0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p"/>
            </a:pP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建立</a:t>
            </a:r>
            <a:r>
              <a:rPr lang="zh-CN" altLang="zh-CN" sz="20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教学管理人员绩效评价指标体系</a:t>
            </a: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zh-CN" altLang="zh-CN" sz="20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年度绩效评价反馈制度</a:t>
            </a: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p"/>
            </a:pP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教学管理平台建设继续保持全国同类院校领先水平。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514806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50" dirty="0">
                <a:ln w="11430"/>
                <a:gradFill>
                  <a:gsLst>
                    <a:gs pos="0">
                      <a:srgbClr val="002060"/>
                    </a:gs>
                    <a:gs pos="100000">
                      <a:srgbClr val="002060"/>
                    </a:gs>
                  </a:gsLst>
                  <a:lin ang="5400000"/>
                </a:gradFill>
                <a:latin typeface="Arial" pitchFamily="34" charset="0"/>
                <a:ea typeface="微软雅黑" pitchFamily="34" charset="-122"/>
                <a:cs typeface="Arial" pitchFamily="34" charset="0"/>
              </a:rPr>
              <a:t>十大改革和建设任务</a:t>
            </a:r>
            <a:r>
              <a:rPr lang="en-US" altLang="zh-CN" sz="2800" b="1" spc="50" dirty="0">
                <a:ln w="11430"/>
                <a:gradFill>
                  <a:gsLst>
                    <a:gs pos="0">
                      <a:srgbClr val="002060"/>
                    </a:gs>
                    <a:gs pos="100000">
                      <a:srgbClr val="002060"/>
                    </a:gs>
                  </a:gsLst>
                  <a:lin ang="5400000"/>
                </a:gradFill>
                <a:latin typeface="Arial" pitchFamily="34" charset="0"/>
                <a:ea typeface="微软雅黑" pitchFamily="34" charset="-122"/>
                <a:cs typeface="Arial" pitchFamily="34" charset="0"/>
              </a:rPr>
              <a:t>—10</a:t>
            </a:r>
            <a:endParaRPr lang="zh-CN" altLang="en-US" sz="2800" b="1" spc="50" dirty="0">
              <a:ln w="11430"/>
              <a:gradFill>
                <a:gsLst>
                  <a:gs pos="0">
                    <a:srgbClr val="002060"/>
                  </a:gs>
                  <a:gs pos="100000">
                    <a:srgbClr val="002060"/>
                  </a:gs>
                </a:gsLst>
                <a:lin ang="5400000"/>
              </a:gra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59394" name="矩形 2"/>
          <p:cNvSpPr>
            <a:spLocks noChangeArrowheads="1"/>
          </p:cNvSpPr>
          <p:nvPr/>
        </p:nvSpPr>
        <p:spPr bwMode="auto">
          <a:xfrm>
            <a:off x="3175" y="1152525"/>
            <a:ext cx="3992563" cy="547688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教学研究体系建设</a:t>
            </a:r>
          </a:p>
        </p:txBody>
      </p:sp>
      <p:sp>
        <p:nvSpPr>
          <p:cNvPr id="59395" name="矩形 3"/>
          <p:cNvSpPr>
            <a:spLocks noChangeArrowheads="1"/>
          </p:cNvSpPr>
          <p:nvPr/>
        </p:nvSpPr>
        <p:spPr bwMode="auto">
          <a:xfrm>
            <a:off x="4111625" y="1196752"/>
            <a:ext cx="44926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学术导向</a:t>
            </a:r>
          </a:p>
        </p:txBody>
      </p:sp>
      <p:sp>
        <p:nvSpPr>
          <p:cNvPr id="59396" name="矩形 4"/>
          <p:cNvSpPr>
            <a:spLocks noChangeArrowheads="1"/>
          </p:cNvSpPr>
          <p:nvPr/>
        </p:nvSpPr>
        <p:spPr bwMode="auto">
          <a:xfrm>
            <a:off x="539750" y="2205038"/>
            <a:ext cx="7920038" cy="337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p"/>
            </a:pPr>
            <a:r>
              <a:rPr lang="zh-CN" altLang="zh-CN" sz="2200" b="1" dirty="0">
                <a:latin typeface="微软雅黑" pitchFamily="34" charset="-122"/>
                <a:ea typeface="微软雅黑" pitchFamily="34" charset="-122"/>
              </a:rPr>
              <a:t>进一步加大教学研究投入，充实</a:t>
            </a:r>
            <a:r>
              <a:rPr lang="en-US" altLang="zh-CN" sz="2200" b="1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2200" b="1" dirty="0">
                <a:latin typeface="微软雅黑" pitchFamily="34" charset="-122"/>
                <a:ea typeface="微软雅黑" pitchFamily="34" charset="-122"/>
              </a:rPr>
              <a:t>医学教育研究中心</a:t>
            </a:r>
            <a:r>
              <a:rPr lang="en-US" altLang="zh-CN" sz="2200" b="1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2200" b="1" dirty="0">
                <a:latin typeface="微软雅黑" pitchFamily="34" charset="-122"/>
                <a:ea typeface="微软雅黑" pitchFamily="34" charset="-122"/>
              </a:rPr>
              <a:t>专职和兼职教学研究人员力量</a:t>
            </a:r>
            <a:r>
              <a:rPr lang="zh-CN" altLang="en-US" sz="2200" b="1" dirty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200" b="1" dirty="0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p"/>
            </a:pPr>
            <a:r>
              <a:rPr lang="zh-CN" altLang="zh-CN" sz="2200" b="1" dirty="0">
                <a:latin typeface="微软雅黑" pitchFamily="34" charset="-122"/>
                <a:ea typeface="微软雅黑" pitchFamily="34" charset="-122"/>
              </a:rPr>
              <a:t>成立</a:t>
            </a:r>
            <a:r>
              <a:rPr lang="en-US" altLang="zh-CN" sz="22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22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青年教师教学研究会</a:t>
            </a:r>
            <a:r>
              <a:rPr lang="en-US" altLang="zh-CN" sz="2200" b="1" dirty="0" smtClean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2200" b="1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200" b="1" dirty="0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p"/>
            </a:pPr>
            <a:r>
              <a:rPr lang="zh-CN" altLang="zh-CN" sz="2200" b="1" dirty="0">
                <a:latin typeface="微软雅黑" pitchFamily="34" charset="-122"/>
                <a:ea typeface="微软雅黑" pitchFamily="34" charset="-122"/>
              </a:rPr>
              <a:t>拓宽教学研究课题和经费的申报渠道，加强和国内外社会组织、教学研究机构的合作。</a:t>
            </a: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p"/>
            </a:pPr>
            <a:r>
              <a:rPr lang="zh-CN" altLang="zh-CN" sz="2200" b="1" dirty="0">
                <a:latin typeface="微软雅黑" pitchFamily="34" charset="-122"/>
                <a:ea typeface="微软雅黑" pitchFamily="34" charset="-122"/>
              </a:rPr>
              <a:t>设立专项基金，开展</a:t>
            </a:r>
            <a:r>
              <a:rPr lang="en-US" altLang="zh-CN" sz="22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22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教学研究访问学者</a:t>
            </a:r>
            <a:r>
              <a:rPr lang="en-US" altLang="zh-CN" sz="22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2200" b="1" dirty="0">
                <a:latin typeface="微软雅黑" pitchFamily="34" charset="-122"/>
                <a:ea typeface="微软雅黑" pitchFamily="34" charset="-122"/>
              </a:rPr>
              <a:t>项目</a:t>
            </a:r>
            <a:r>
              <a:rPr lang="zh-CN" altLang="en-US" sz="2200" b="1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5148263" cy="692150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50" dirty="0">
                <a:ln w="11430"/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十大改革和建设任务</a:t>
            </a:r>
            <a:r>
              <a:rPr lang="en-US" altLang="zh-CN" sz="2800" b="1" spc="50" dirty="0">
                <a:ln w="11430"/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—10</a:t>
            </a:r>
            <a:endParaRPr lang="zh-CN" altLang="en-US" sz="2800" b="1" spc="50" dirty="0">
              <a:ln w="11430"/>
              <a:solidFill>
                <a:schemeClr val="bg1">
                  <a:lumMod val="6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563938" y="1628775"/>
            <a:ext cx="2160587" cy="396081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专业教育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教学模式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教学评价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实践教学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教育技术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教学资源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创新创业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教师培训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68313" y="3009900"/>
            <a:ext cx="2105025" cy="12827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青年教师</a:t>
            </a:r>
            <a:endParaRPr lang="en-US" altLang="zh-CN" sz="2400" b="1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教学研究会</a:t>
            </a:r>
            <a:endParaRPr lang="zh-CN" altLang="en-US" sz="2400" b="1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2843213" y="3500438"/>
            <a:ext cx="433387" cy="252412"/>
          </a:xfrm>
          <a:prstGeom prst="rightArrow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ea"/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6011863" y="3525838"/>
            <a:ext cx="431800" cy="252412"/>
          </a:xfrm>
          <a:prstGeom prst="rightArrow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ea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732588" y="3009900"/>
            <a:ext cx="2016125" cy="12827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教学改革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教学研究</a:t>
            </a:r>
          </a:p>
        </p:txBody>
      </p:sp>
      <p:sp>
        <p:nvSpPr>
          <p:cNvPr id="10" name="矩形 9"/>
          <p:cNvSpPr/>
          <p:nvPr/>
        </p:nvSpPr>
        <p:spPr>
          <a:xfrm>
            <a:off x="5867836" y="2924175"/>
            <a:ext cx="69762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专项</a:t>
            </a:r>
            <a:endParaRPr lang="en-US" altLang="zh-CN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经费</a:t>
            </a:r>
          </a:p>
        </p:txBody>
      </p:sp>
      <p:sp>
        <p:nvSpPr>
          <p:cNvPr id="11" name="矩形 10"/>
          <p:cNvSpPr/>
          <p:nvPr/>
        </p:nvSpPr>
        <p:spPr>
          <a:xfrm>
            <a:off x="2692836" y="2898775"/>
            <a:ext cx="69762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endParaRPr lang="en-US" altLang="zh-CN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小组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12155" y="4449306"/>
            <a:ext cx="18716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已有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300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多名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教师报名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矩形 1"/>
          <p:cNvSpPr>
            <a:spLocks noChangeArrowheads="1"/>
          </p:cNvSpPr>
          <p:nvPr/>
        </p:nvSpPr>
        <p:spPr bwMode="auto">
          <a:xfrm>
            <a:off x="467544" y="1052736"/>
            <a:ext cx="828092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p"/>
            </a:pPr>
            <a:r>
              <a:rPr lang="zh-CN" altLang="en-US" sz="2200" b="1" dirty="0">
                <a:latin typeface="微软雅黑" pitchFamily="34" charset="-122"/>
                <a:ea typeface="微软雅黑" pitchFamily="34" charset="-122"/>
              </a:rPr>
              <a:t>修订</a:t>
            </a:r>
            <a:r>
              <a:rPr lang="zh-CN" altLang="zh-CN" sz="2200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《南京医科大学教学工作奖励办法》</a:t>
            </a:r>
            <a:r>
              <a:rPr lang="zh-CN" altLang="en-US" sz="2200" b="1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zh-CN" sz="2200" b="1" dirty="0">
                <a:latin typeface="微软雅黑" pitchFamily="34" charset="-122"/>
                <a:ea typeface="微软雅黑" pitchFamily="34" charset="-122"/>
              </a:rPr>
              <a:t>加大教学研究、教学成果及其转化的奖励力度</a:t>
            </a:r>
            <a:r>
              <a:rPr lang="zh-CN" altLang="en-US" sz="2200" b="1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377186"/>
              </p:ext>
            </p:extLst>
          </p:nvPr>
        </p:nvGraphicFramePr>
        <p:xfrm>
          <a:off x="611560" y="2420888"/>
          <a:ext cx="7920880" cy="3398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75266"/>
                <a:gridCol w="1659613"/>
                <a:gridCol w="1886001"/>
              </a:tblGrid>
              <a:tr h="67550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奖励类别</a:t>
                      </a:r>
                      <a:endParaRPr lang="zh-CN" altLang="en-US" sz="2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原奖励</a:t>
                      </a:r>
                      <a:endParaRPr lang="zh-CN" altLang="en-US" sz="2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现奖励</a:t>
                      </a:r>
                      <a:endParaRPr lang="zh-CN" altLang="en-US" sz="2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453777">
                <a:tc>
                  <a:txBody>
                    <a:bodyPr/>
                    <a:lstStyle/>
                    <a:p>
                      <a:pPr algn="r"/>
                      <a:r>
                        <a:rPr lang="zh-CN" altLang="en-US" sz="2000" b="1" dirty="0" smtClean="0">
                          <a:solidFill>
                            <a:srgbClr val="0033C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国家级教学成果奖                  </a:t>
                      </a:r>
                      <a:r>
                        <a:rPr lang="zh-CN" altLang="en-US" sz="2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特等奖</a:t>
                      </a:r>
                      <a:endParaRPr lang="zh-CN" altLang="en-US" sz="2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  <a:endParaRPr lang="zh-CN" altLang="en-US"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</a:t>
                      </a:r>
                      <a:r>
                        <a:rPr lang="zh-CN" altLang="en-US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万元</a:t>
                      </a:r>
                      <a:endParaRPr lang="zh-CN" altLang="en-US"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453777">
                <a:tc>
                  <a:txBody>
                    <a:bodyPr/>
                    <a:lstStyle/>
                    <a:p>
                      <a:pPr algn="r"/>
                      <a:r>
                        <a:rPr lang="zh-CN" altLang="en-US" sz="2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一等奖</a:t>
                      </a:r>
                      <a:endParaRPr lang="zh-CN" altLang="en-US" sz="2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万元</a:t>
                      </a:r>
                      <a:endParaRPr lang="zh-CN" altLang="en-US"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</a:t>
                      </a:r>
                      <a:r>
                        <a:rPr lang="zh-CN" altLang="en-US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万元</a:t>
                      </a:r>
                      <a:endParaRPr lang="zh-CN" altLang="en-US"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453777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二等奖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万元</a:t>
                      </a:r>
                      <a:endParaRPr lang="zh-CN" altLang="en-US"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</a:t>
                      </a:r>
                      <a:r>
                        <a:rPr lang="zh-CN" altLang="en-US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万元</a:t>
                      </a:r>
                      <a:endParaRPr lang="zh-CN" altLang="en-US"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453777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1" dirty="0" smtClean="0">
                          <a:solidFill>
                            <a:srgbClr val="0033C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省级教学成果奖</a:t>
                      </a:r>
                      <a:r>
                        <a:rPr lang="zh-CN" altLang="en-US" sz="2000" b="1" baseline="0" dirty="0" smtClean="0">
                          <a:solidFill>
                            <a:srgbClr val="0033C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                </a:t>
                      </a:r>
                      <a:r>
                        <a:rPr lang="zh-CN" altLang="en-US" sz="2000" b="1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特等奖</a:t>
                      </a:r>
                      <a:endParaRPr lang="zh-CN" altLang="en-US" sz="2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万元</a:t>
                      </a:r>
                      <a:endParaRPr lang="zh-CN" altLang="en-US"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</a:t>
                      </a:r>
                      <a:r>
                        <a:rPr lang="zh-CN" altLang="en-US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万元</a:t>
                      </a:r>
                      <a:endParaRPr lang="zh-CN" altLang="en-US"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453777">
                <a:tc>
                  <a:txBody>
                    <a:bodyPr/>
                    <a:lstStyle/>
                    <a:p>
                      <a:pPr algn="r"/>
                      <a:r>
                        <a:rPr lang="zh-CN" altLang="en-US" sz="2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一等奖</a:t>
                      </a:r>
                      <a:endParaRPr lang="zh-CN" altLang="en-US" sz="2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r>
                        <a:rPr lang="zh-CN" altLang="en-US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万元</a:t>
                      </a:r>
                      <a:endParaRPr lang="zh-CN" altLang="en-US"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r>
                        <a:rPr lang="zh-CN" altLang="en-US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万元</a:t>
                      </a:r>
                      <a:endParaRPr lang="zh-CN" altLang="en-US"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453777">
                <a:tc>
                  <a:txBody>
                    <a:bodyPr/>
                    <a:lstStyle/>
                    <a:p>
                      <a:pPr algn="r"/>
                      <a:r>
                        <a:rPr lang="zh-CN" altLang="en-US" sz="2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二等奖</a:t>
                      </a:r>
                      <a:endParaRPr lang="zh-CN" altLang="en-US" sz="2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0.3</a:t>
                      </a:r>
                      <a:r>
                        <a:rPr lang="zh-CN" altLang="en-US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万元</a:t>
                      </a:r>
                      <a:endParaRPr lang="zh-CN" altLang="en-US"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万元</a:t>
                      </a:r>
                      <a:endParaRPr lang="zh-CN" altLang="en-US"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0" y="0"/>
            <a:ext cx="5148263" cy="692150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50" dirty="0">
                <a:ln w="11430"/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十大改革和建设任务</a:t>
            </a:r>
            <a:r>
              <a:rPr lang="en-US" altLang="zh-CN" sz="2800" b="1" spc="50" dirty="0">
                <a:ln w="11430"/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—10</a:t>
            </a:r>
            <a:endParaRPr lang="zh-CN" altLang="en-US" sz="2800" b="1" spc="50" dirty="0">
              <a:ln w="11430"/>
              <a:solidFill>
                <a:schemeClr val="bg1">
                  <a:lumMod val="6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749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50" dirty="0" smtClean="0">
                <a:ln w="11430"/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认证及其解读</a:t>
            </a:r>
            <a:endParaRPr lang="zh-CN" altLang="en-US" sz="3200" b="1" spc="50" dirty="0">
              <a:ln w="11430"/>
              <a:solidFill>
                <a:schemeClr val="bg1">
                  <a:lumMod val="7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aphicFrame>
        <p:nvGraphicFramePr>
          <p:cNvPr id="3" name="Group 1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725199"/>
              </p:ext>
            </p:extLst>
          </p:nvPr>
        </p:nvGraphicFramePr>
        <p:xfrm>
          <a:off x="611757" y="1844824"/>
          <a:ext cx="8064500" cy="4104456"/>
        </p:xfrm>
        <a:graphic>
          <a:graphicData uri="http://schemas.openxmlformats.org/drawingml/2006/table">
            <a:tbl>
              <a:tblPr/>
              <a:tblGrid>
                <a:gridCol w="762000"/>
                <a:gridCol w="2973388"/>
                <a:gridCol w="4329112"/>
              </a:tblGrid>
              <a:tr h="42784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本科教学评估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7675" algn="l"/>
                        </a:tabLst>
                      </a:pPr>
                      <a:r>
                        <a:rPr kumimoji="1" lang="zh-CN" altLang="en-A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专业认证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</a:tr>
              <a:tr h="37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A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依据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评估暂行规定</a:t>
                      </a:r>
                      <a:r>
                        <a:rPr kumimoji="1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》《</a:t>
                      </a: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教育法</a:t>
                      </a:r>
                      <a:r>
                        <a:rPr kumimoji="1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》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A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国际发展趋势和中国本科专业教育标准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</a:tr>
              <a:tr h="37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对象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学校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专业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</a:tr>
              <a:tr h="4243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A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硬件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A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硬件有规模和数量上的要求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A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必备条件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</a:tr>
              <a:tr h="64504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重点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结果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全过程和输出结果（毕业生）的考查认证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教给学生什么，学生真正学到了什么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</a:tr>
              <a:tr h="3942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A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结论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A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优秀、良好、合格和不合格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通过</a:t>
                      </a:r>
                      <a:r>
                        <a:rPr kumimoji="1" lang="zh-CN" altLang="en-A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、不通过</a:t>
                      </a:r>
                      <a:r>
                        <a:rPr kumimoji="1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（不分等级 ）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</a:tr>
              <a:tr h="14598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目的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以评促建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以评促改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以评促管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评建结合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重在建设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依据标准 ，查找不足，明确改革方向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促进以学生为中心教育观念的形成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推进教学思想、理念和策略与国际接轨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</a:tr>
            </a:tbl>
          </a:graphicData>
        </a:graphic>
      </p:graphicFrame>
      <p:sp>
        <p:nvSpPr>
          <p:cNvPr id="4" name="Rectangle 106"/>
          <p:cNvSpPr>
            <a:spLocks noChangeArrowheads="1"/>
          </p:cNvSpPr>
          <p:nvPr/>
        </p:nvSpPr>
        <p:spPr bwMode="auto">
          <a:xfrm>
            <a:off x="-108968" y="1095127"/>
            <a:ext cx="93614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专业认证与本科教学评估的区别（</a:t>
            </a:r>
            <a:r>
              <a:rPr lang="en-US" altLang="zh-CN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251677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8077895"/>
              </p:ext>
            </p:extLst>
          </p:nvPr>
        </p:nvGraphicFramePr>
        <p:xfrm>
          <a:off x="611560" y="1035992"/>
          <a:ext cx="7920880" cy="5201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6217"/>
                <a:gridCol w="1735050"/>
                <a:gridCol w="1659613"/>
              </a:tblGrid>
              <a:tr h="4464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奖励类别</a:t>
                      </a:r>
                      <a:endParaRPr lang="zh-CN" altLang="en-US" sz="2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原奖励</a:t>
                      </a:r>
                      <a:endParaRPr lang="zh-CN" altLang="en-US" sz="2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现奖励</a:t>
                      </a:r>
                      <a:endParaRPr lang="zh-CN" altLang="en-US" sz="2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1" dirty="0" smtClean="0">
                          <a:solidFill>
                            <a:srgbClr val="0033C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教研项目和平台建设</a:t>
                      </a:r>
                      <a:endParaRPr lang="zh-CN" altLang="en-US" sz="2000" b="1" dirty="0">
                        <a:solidFill>
                          <a:srgbClr val="0033CC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zh-CN" altLang="en-US" sz="2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国家级</a:t>
                      </a:r>
                      <a:endParaRPr lang="zh-CN" altLang="en-US" sz="2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万元</a:t>
                      </a:r>
                      <a:endParaRPr lang="zh-CN" altLang="en-US"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万元</a:t>
                      </a:r>
                      <a:endParaRPr lang="zh-CN" altLang="en-US"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zh-CN" altLang="en-US" sz="2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省级</a:t>
                      </a:r>
                      <a:endParaRPr lang="zh-CN" altLang="en-US" sz="2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r>
                        <a:rPr lang="zh-CN" altLang="en-US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万元</a:t>
                      </a:r>
                      <a:endParaRPr lang="zh-CN" altLang="en-US"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万元</a:t>
                      </a:r>
                      <a:endParaRPr lang="zh-CN" altLang="en-US"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1" dirty="0" smtClean="0">
                          <a:solidFill>
                            <a:srgbClr val="0033C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课程类</a:t>
                      </a:r>
                      <a:endParaRPr lang="zh-CN" altLang="en-US" sz="2000" b="1" dirty="0">
                        <a:solidFill>
                          <a:srgbClr val="0033CC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zh-CN" altLang="en-US" sz="2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国家级</a:t>
                      </a:r>
                      <a:endParaRPr lang="zh-CN" altLang="en-US" sz="2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万元</a:t>
                      </a:r>
                      <a:endParaRPr lang="zh-CN" altLang="en-US"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万元</a:t>
                      </a:r>
                      <a:endParaRPr lang="zh-CN" altLang="en-US"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zh-CN" altLang="en-US" sz="2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省级</a:t>
                      </a:r>
                      <a:endParaRPr lang="zh-CN" altLang="en-US" sz="2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</a:t>
                      </a:r>
                      <a:r>
                        <a:rPr lang="zh-CN" altLang="en-US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万元</a:t>
                      </a:r>
                      <a:endParaRPr lang="zh-CN" altLang="en-US"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万元</a:t>
                      </a:r>
                      <a:endParaRPr lang="zh-CN" altLang="en-US"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1" dirty="0" smtClean="0">
                          <a:solidFill>
                            <a:srgbClr val="0033C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教材类</a:t>
                      </a:r>
                      <a:endParaRPr lang="zh-CN" altLang="en-US" sz="2000" b="1" dirty="0">
                        <a:solidFill>
                          <a:srgbClr val="0033CC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zh-CN" altLang="en-US" sz="2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国家级规划教材</a:t>
                      </a:r>
                      <a:endParaRPr lang="zh-CN" altLang="en-US" sz="2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0.3</a:t>
                      </a:r>
                      <a:r>
                        <a:rPr lang="zh-CN" altLang="en-US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万元</a:t>
                      </a:r>
                      <a:endParaRPr lang="zh-CN" altLang="en-US"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万元</a:t>
                      </a:r>
                      <a:endParaRPr lang="zh-CN" altLang="en-US"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1" dirty="0" smtClean="0">
                          <a:solidFill>
                            <a:srgbClr val="0033C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队伍建设</a:t>
                      </a:r>
                      <a:endParaRPr lang="zh-CN" altLang="en-US" sz="2000" b="1" dirty="0">
                        <a:solidFill>
                          <a:srgbClr val="0033CC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zh-CN" altLang="en-US" sz="2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国家级教学团队</a:t>
                      </a:r>
                      <a:endParaRPr lang="zh-CN" altLang="en-US" sz="2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  <a:endParaRPr lang="zh-CN" altLang="en-US"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</a:t>
                      </a:r>
                      <a:r>
                        <a:rPr lang="zh-CN" altLang="en-US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万元</a:t>
                      </a:r>
                      <a:endParaRPr lang="zh-CN" altLang="en-US"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zh-CN" altLang="en-US" sz="2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国家级教学名师</a:t>
                      </a:r>
                      <a:endParaRPr lang="zh-CN" altLang="en-US" sz="2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  <a:endParaRPr lang="zh-CN" altLang="en-US"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r>
                        <a:rPr lang="zh-CN" altLang="en-US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万元</a:t>
                      </a:r>
                      <a:endParaRPr lang="zh-CN" altLang="en-US"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zh-CN" altLang="en-US" sz="2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省级教学名师</a:t>
                      </a:r>
                      <a:endParaRPr lang="zh-CN" altLang="en-US" sz="2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  <a:endParaRPr lang="zh-CN" altLang="en-US"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万元</a:t>
                      </a:r>
                      <a:endParaRPr lang="zh-CN" altLang="en-US"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0" y="0"/>
            <a:ext cx="5148263" cy="692150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50" dirty="0">
                <a:ln w="11430"/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十大改革和建设任务</a:t>
            </a:r>
            <a:r>
              <a:rPr lang="en-US" altLang="zh-CN" sz="2800" b="1" spc="50" dirty="0">
                <a:ln w="11430"/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—10</a:t>
            </a:r>
            <a:endParaRPr lang="zh-CN" altLang="en-US" sz="2800" b="1" spc="50" dirty="0">
              <a:ln w="11430"/>
              <a:solidFill>
                <a:schemeClr val="bg1">
                  <a:lumMod val="6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519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9693299"/>
              </p:ext>
            </p:extLst>
          </p:nvPr>
        </p:nvGraphicFramePr>
        <p:xfrm>
          <a:off x="539552" y="1268760"/>
          <a:ext cx="8064896" cy="4538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0"/>
                <a:gridCol w="1656184"/>
                <a:gridCol w="2088232"/>
              </a:tblGrid>
              <a:tr h="57606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奖励类别</a:t>
                      </a:r>
                      <a:endParaRPr lang="zh-CN" altLang="en-US" sz="2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原奖励</a:t>
                      </a:r>
                      <a:endParaRPr lang="zh-CN" altLang="en-US" sz="2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现奖励</a:t>
                      </a:r>
                      <a:endParaRPr lang="zh-CN" altLang="en-US" sz="2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1" dirty="0" smtClean="0">
                          <a:solidFill>
                            <a:srgbClr val="0033C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国家级教学竞赛</a:t>
                      </a:r>
                      <a:endParaRPr lang="zh-CN" altLang="en-US" sz="2000" b="1" dirty="0">
                        <a:solidFill>
                          <a:srgbClr val="0033CC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zh-CN" altLang="en-US" sz="2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特等奖</a:t>
                      </a:r>
                      <a:endParaRPr lang="zh-CN" altLang="en-US" sz="2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  <a:endParaRPr lang="zh-CN" altLang="en-US"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r>
                        <a:rPr lang="zh-CN" altLang="en-US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万元</a:t>
                      </a:r>
                      <a:endParaRPr lang="zh-CN" altLang="en-US"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zh-CN" altLang="en-US" sz="2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一等奖</a:t>
                      </a:r>
                      <a:endParaRPr lang="zh-CN" altLang="en-US" sz="2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  <a:endParaRPr lang="zh-CN" altLang="en-US"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  <a:r>
                        <a:rPr lang="zh-CN" altLang="en-US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万元</a:t>
                      </a:r>
                      <a:endParaRPr lang="zh-CN" altLang="en-US"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395455"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zh-CN" altLang="en-US" sz="2000" b="1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二等奖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  <a:endParaRPr lang="zh-CN" altLang="en-US"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万元</a:t>
                      </a:r>
                      <a:endParaRPr lang="zh-CN" altLang="en-US"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zh-CN" altLang="en-US" sz="2000" b="1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三等奖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  <a:endParaRPr lang="zh-CN" altLang="en-US"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万元</a:t>
                      </a:r>
                      <a:endParaRPr lang="zh-CN" altLang="en-US"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1" dirty="0" smtClean="0">
                          <a:solidFill>
                            <a:srgbClr val="0033C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省级教学竞赛</a:t>
                      </a:r>
                      <a:endParaRPr lang="zh-CN" altLang="en-US" sz="2000" b="1" dirty="0">
                        <a:solidFill>
                          <a:srgbClr val="0033CC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zh-CN" altLang="en-US" sz="2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特等奖</a:t>
                      </a:r>
                      <a:endParaRPr lang="zh-CN" altLang="en-US" sz="2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  <a:endParaRPr lang="zh-CN" altLang="en-US"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万元</a:t>
                      </a:r>
                      <a:endParaRPr lang="zh-CN" altLang="en-US"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zh-CN" altLang="en-US" sz="2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一等奖</a:t>
                      </a:r>
                      <a:endParaRPr lang="zh-CN" altLang="en-US" sz="2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  <a:endParaRPr lang="zh-CN" altLang="en-US"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万元</a:t>
                      </a:r>
                      <a:endParaRPr lang="zh-CN" altLang="en-US"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zh-CN" altLang="en-US" sz="2000" b="1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二等奖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  <a:endParaRPr lang="zh-CN" altLang="en-US"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万元</a:t>
                      </a:r>
                      <a:endParaRPr lang="zh-CN" altLang="en-US"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zh-CN" altLang="en-US" sz="2000" b="1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三等奖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  <a:endParaRPr lang="zh-CN" altLang="en-US"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20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万元</a:t>
                      </a:r>
                      <a:endParaRPr lang="zh-CN" altLang="en-US"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0" y="0"/>
            <a:ext cx="5148263" cy="692150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50" dirty="0">
                <a:ln w="11430"/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十大改革和建设任务</a:t>
            </a:r>
            <a:r>
              <a:rPr lang="en-US" altLang="zh-CN" sz="2800" b="1" spc="50" dirty="0">
                <a:ln w="11430"/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—10</a:t>
            </a:r>
            <a:endParaRPr lang="zh-CN" altLang="en-US" sz="2800" b="1" spc="50" dirty="0">
              <a:ln w="11430"/>
              <a:solidFill>
                <a:schemeClr val="bg1">
                  <a:lumMod val="6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1478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矩形 1"/>
          <p:cNvSpPr>
            <a:spLocks noChangeArrowheads="1"/>
          </p:cNvSpPr>
          <p:nvPr/>
        </p:nvSpPr>
        <p:spPr bwMode="auto">
          <a:xfrm>
            <a:off x="539750" y="1125538"/>
            <a:ext cx="7993063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p"/>
            </a:pPr>
            <a:r>
              <a:rPr lang="zh-CN" altLang="zh-CN" sz="2200" b="1">
                <a:latin typeface="微软雅黑" pitchFamily="34" charset="-122"/>
                <a:ea typeface="微软雅黑" pitchFamily="34" charset="-122"/>
              </a:rPr>
              <a:t>将各级教学相关研究、论文、教材、成果和荣誉等纳入教师职称晋升和年度教学绩效考核</a:t>
            </a:r>
            <a:r>
              <a:rPr lang="zh-CN" altLang="en-US" sz="2200" b="1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4181475" y="3049588"/>
            <a:ext cx="4135438" cy="73977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/>
        </p:spPr>
        <p:txBody>
          <a:bodyPr wrap="none" anchor="ctr">
            <a:spAutoFit/>
          </a:bodyPr>
          <a:lstStyle/>
          <a:p>
            <a:pPr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双重计分（科研＋教学）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 bwMode="auto">
          <a:xfrm>
            <a:off x="1042988" y="2781300"/>
            <a:ext cx="1944687" cy="1366838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教学研究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项目和成果</a:t>
            </a:r>
          </a:p>
        </p:txBody>
      </p:sp>
      <p:sp>
        <p:nvSpPr>
          <p:cNvPr id="63492" name="右箭头 4"/>
          <p:cNvSpPr>
            <a:spLocks noChangeArrowheads="1"/>
          </p:cNvSpPr>
          <p:nvPr/>
        </p:nvSpPr>
        <p:spPr bwMode="auto">
          <a:xfrm>
            <a:off x="3419475" y="3284538"/>
            <a:ext cx="427038" cy="290512"/>
          </a:xfrm>
          <a:prstGeom prst="rightArrow">
            <a:avLst>
              <a:gd name="adj1" fmla="val 50000"/>
              <a:gd name="adj2" fmla="val 50067"/>
            </a:avLst>
          </a:prstGeom>
          <a:solidFill>
            <a:srgbClr val="002060"/>
          </a:solidFill>
          <a:ln w="9525" algn="ctr">
            <a:solidFill>
              <a:srgbClr val="002060"/>
            </a:solidFill>
            <a:round/>
            <a:headEnd/>
            <a:tailEnd/>
          </a:ln>
        </p:spPr>
        <p:txBody>
          <a:bodyPr wrap="none"/>
          <a:lstStyle/>
          <a:p>
            <a:endParaRPr kumimoji="1" lang="zh-CN" altLang="en-US" sz="2400">
              <a:latin typeface="Arial Unicode MS" charset="-122"/>
            </a:endParaRPr>
          </a:p>
        </p:txBody>
      </p:sp>
      <p:sp>
        <p:nvSpPr>
          <p:cNvPr id="63493" name="矩形 5"/>
          <p:cNvSpPr>
            <a:spLocks noChangeArrowheads="1"/>
          </p:cNvSpPr>
          <p:nvPr/>
        </p:nvSpPr>
        <p:spPr bwMode="auto">
          <a:xfrm>
            <a:off x="539750" y="4581525"/>
            <a:ext cx="80645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p"/>
            </a:pPr>
            <a:r>
              <a:rPr lang="en-US" altLang="zh-CN" sz="2200" b="1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2200" b="1">
                <a:latin typeface="微软雅黑" pitchFamily="34" charset="-122"/>
                <a:ea typeface="微软雅黑" pitchFamily="34" charset="-122"/>
              </a:rPr>
              <a:t>十三五</a:t>
            </a:r>
            <a:r>
              <a:rPr lang="en-US" altLang="zh-CN" sz="2200" b="1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2200" b="1">
                <a:latin typeface="微软雅黑" pitchFamily="34" charset="-122"/>
                <a:ea typeface="微软雅黑" pitchFamily="34" charset="-122"/>
              </a:rPr>
              <a:t>期间，力争在国家级教学成果奖的等级和数量上实现新突破。</a:t>
            </a:r>
            <a:endParaRPr lang="zh-CN" altLang="en-US" sz="22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0"/>
            <a:ext cx="5148263" cy="692150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50" dirty="0">
                <a:ln w="11430"/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十大改革和建设任务</a:t>
            </a:r>
            <a:r>
              <a:rPr lang="en-US" altLang="zh-CN" sz="2800" b="1" spc="50" dirty="0">
                <a:ln w="11430"/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—10</a:t>
            </a:r>
            <a:endParaRPr lang="zh-CN" altLang="en-US" sz="2800" b="1" spc="50" dirty="0">
              <a:ln w="11430"/>
              <a:solidFill>
                <a:schemeClr val="bg1">
                  <a:lumMod val="6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spc="50" dirty="0" smtClean="0">
                <a:ln w="11430"/>
                <a:gradFill>
                  <a:gsLst>
                    <a:gs pos="0">
                      <a:srgbClr val="002060"/>
                    </a:gs>
                    <a:gs pos="100000">
                      <a:srgbClr val="002060"/>
                    </a:gs>
                  </a:gsLst>
                  <a:lin ang="5400000"/>
                </a:gradFill>
                <a:latin typeface="Arial" pitchFamily="34" charset="0"/>
                <a:ea typeface="微软雅黑" pitchFamily="34" charset="-122"/>
                <a:cs typeface="Arial" pitchFamily="34" charset="0"/>
              </a:rPr>
              <a:t>工作任务和要求</a:t>
            </a:r>
            <a:endParaRPr lang="zh-CN" altLang="en-US" sz="3200" b="1" spc="50" dirty="0">
              <a:ln w="11430"/>
              <a:gradFill>
                <a:gsLst>
                  <a:gs pos="0">
                    <a:srgbClr val="002060"/>
                  </a:gs>
                  <a:gs pos="100000">
                    <a:srgbClr val="002060"/>
                  </a:gs>
                </a:gsLst>
                <a:lin ang="5400000"/>
              </a:gra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" name="矩形 5"/>
          <p:cNvSpPr>
            <a:spLocks noChangeArrowheads="1"/>
          </p:cNvSpPr>
          <p:nvPr/>
        </p:nvSpPr>
        <p:spPr bwMode="auto">
          <a:xfrm>
            <a:off x="107504" y="1099592"/>
            <a:ext cx="5256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 smtClean="0">
                <a:solidFill>
                  <a:srgbClr val="0033CC"/>
                </a:solidFill>
                <a:ea typeface="微软雅黑" pitchFamily="34" charset="-122"/>
                <a:cs typeface="Arial" charset="0"/>
              </a:rPr>
              <a:t>教育部临床医学</a:t>
            </a:r>
            <a:r>
              <a:rPr lang="zh-CN" altLang="en-US" sz="2400" b="1" dirty="0">
                <a:solidFill>
                  <a:srgbClr val="0033CC"/>
                </a:solidFill>
                <a:ea typeface="微软雅黑" pitchFamily="34" charset="-122"/>
                <a:cs typeface="Arial" charset="0"/>
              </a:rPr>
              <a:t>专业认证</a:t>
            </a:r>
          </a:p>
        </p:txBody>
      </p: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1077738" y="1879411"/>
            <a:ext cx="6878638" cy="613485"/>
            <a:chOff x="894" y="1021"/>
            <a:chExt cx="3999" cy="389"/>
          </a:xfrm>
        </p:grpSpPr>
        <p:sp>
          <p:nvSpPr>
            <p:cNvPr id="5" name="AutoShape 11"/>
            <p:cNvSpPr>
              <a:spLocks noChangeArrowheads="1"/>
            </p:cNvSpPr>
            <p:nvPr/>
          </p:nvSpPr>
          <p:spPr bwMode="gray">
            <a:xfrm>
              <a:off x="894" y="1021"/>
              <a:ext cx="3999" cy="389"/>
            </a:xfrm>
            <a:prstGeom prst="hexagon">
              <a:avLst>
                <a:gd name="adj" fmla="val 35029"/>
                <a:gd name="vf" fmla="val 115470"/>
              </a:avLst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" name="Rectangle 12"/>
            <p:cNvSpPr>
              <a:spLocks noChangeArrowheads="1"/>
            </p:cNvSpPr>
            <p:nvPr/>
          </p:nvSpPr>
          <p:spPr bwMode="gray">
            <a:xfrm>
              <a:off x="1181" y="1101"/>
              <a:ext cx="3606" cy="264"/>
            </a:xfrm>
            <a:prstGeom prst="rect">
              <a:avLst/>
            </a:prstGeom>
            <a:noFill/>
            <a:ln>
              <a:noFill/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defTabSz="865188" latinLnBrk="1"/>
              <a:r>
                <a:rPr kumimoji="1" lang="zh-CN" altLang="en-US" sz="24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专家现场考察时间：</a:t>
              </a:r>
              <a:r>
                <a:rPr kumimoji="1" lang="en-US" altLang="zh-CN" sz="24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2016</a:t>
              </a:r>
              <a:r>
                <a:rPr kumimoji="1" lang="zh-CN" altLang="en-US" sz="24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kumimoji="1" lang="en-US" altLang="zh-CN" sz="24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11</a:t>
              </a:r>
              <a:r>
                <a:rPr kumimoji="1" lang="zh-CN" altLang="en-US" sz="24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月</a:t>
              </a:r>
              <a:r>
                <a:rPr kumimoji="1" lang="en-US" altLang="zh-CN" sz="24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6</a:t>
              </a:r>
              <a:r>
                <a:rPr kumimoji="1" lang="zh-CN" altLang="en-US" sz="24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日</a:t>
              </a:r>
              <a:r>
                <a:rPr kumimoji="1" lang="en-US" altLang="zh-CN" sz="24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-10</a:t>
              </a:r>
              <a:r>
                <a:rPr kumimoji="1" lang="zh-CN" altLang="en-US" sz="24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日</a:t>
              </a:r>
              <a:endParaRPr kumimoji="1" lang="zh-CN" altLang="en-US" sz="24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" name="AutoShape 2"/>
          <p:cNvSpPr>
            <a:spLocks noChangeArrowheads="1"/>
          </p:cNvSpPr>
          <p:nvPr/>
        </p:nvSpPr>
        <p:spPr bwMode="gray">
          <a:xfrm>
            <a:off x="683568" y="3212976"/>
            <a:ext cx="864096" cy="1938992"/>
          </a:xfrm>
          <a:prstGeom prst="chevron">
            <a:avLst>
              <a:gd name="adj" fmla="val 17384"/>
            </a:avLst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已开展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工作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1979712" y="2996952"/>
            <a:ext cx="52578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教学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基本数据状态收集</a:t>
            </a:r>
          </a:p>
          <a:p>
            <a:pPr>
              <a:lnSpc>
                <a:spcPct val="14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认证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报告初稿撰写</a:t>
            </a:r>
          </a:p>
          <a:p>
            <a:pPr>
              <a:lnSpc>
                <a:spcPct val="14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3. 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认证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知识的宣传学习</a:t>
            </a:r>
          </a:p>
          <a:p>
            <a:pPr>
              <a:lnSpc>
                <a:spcPct val="14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4. 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认证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专项检查和整改等工作</a:t>
            </a:r>
          </a:p>
          <a:p>
            <a:pPr>
              <a:lnSpc>
                <a:spcPct val="14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5. 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持续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推动教学改革与建设 </a:t>
            </a:r>
          </a:p>
        </p:txBody>
      </p:sp>
      <p:pic>
        <p:nvPicPr>
          <p:cNvPr id="9" name="Picture 6" descr="((8G~{CIPS6T9CGB%2P7_{W"/>
          <p:cNvPicPr>
            <a:picLocks noChangeAspect="1" noChangeArrowheads="1"/>
          </p:cNvPicPr>
          <p:nvPr/>
        </p:nvPicPr>
        <p:blipFill>
          <a:blip r:embed="rId2" cstate="print"/>
          <a:srcRect b="-6245"/>
          <a:stretch>
            <a:fillRect/>
          </a:stretch>
        </p:blipFill>
        <p:spPr bwMode="auto">
          <a:xfrm>
            <a:off x="6876256" y="5013176"/>
            <a:ext cx="1728192" cy="1100017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10" name="Picture 5" descr="GB$RJ)@V`R~9W0[8`}]~RE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4288" y="3140968"/>
            <a:ext cx="1212606" cy="1629391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82266214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spc="50" dirty="0">
                <a:ln w="11430"/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工作任务和要求</a:t>
            </a:r>
          </a:p>
        </p:txBody>
      </p:sp>
      <p:sp>
        <p:nvSpPr>
          <p:cNvPr id="3" name="矩形 5"/>
          <p:cNvSpPr>
            <a:spLocks noChangeArrowheads="1"/>
          </p:cNvSpPr>
          <p:nvPr/>
        </p:nvSpPr>
        <p:spPr bwMode="auto">
          <a:xfrm>
            <a:off x="251520" y="1239143"/>
            <a:ext cx="52562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 smtClean="0">
                <a:solidFill>
                  <a:srgbClr val="0033CC"/>
                </a:solidFill>
                <a:ea typeface="微软雅黑" pitchFamily="34" charset="-122"/>
                <a:cs typeface="Arial" charset="0"/>
              </a:rPr>
              <a:t>下一阶段认证工作任务</a:t>
            </a:r>
            <a:r>
              <a:rPr lang="en-US" altLang="zh-CN" sz="2400" b="1" dirty="0" smtClean="0">
                <a:solidFill>
                  <a:srgbClr val="0033CC"/>
                </a:solidFill>
                <a:ea typeface="微软雅黑" pitchFamily="34" charset="-122"/>
                <a:cs typeface="Arial" charset="0"/>
              </a:rPr>
              <a:t>……</a:t>
            </a:r>
            <a:endParaRPr lang="zh-CN" altLang="en-US" sz="2400" b="1" dirty="0">
              <a:solidFill>
                <a:srgbClr val="0033CC"/>
              </a:solidFill>
              <a:ea typeface="微软雅黑" pitchFamily="34" charset="-122"/>
              <a:cs typeface="Arial" charset="0"/>
            </a:endParaRPr>
          </a:p>
        </p:txBody>
      </p:sp>
      <p:sp>
        <p:nvSpPr>
          <p:cNvPr id="4" name="Line 7"/>
          <p:cNvSpPr>
            <a:spLocks noChangeShapeType="1"/>
          </p:cNvSpPr>
          <p:nvPr/>
        </p:nvSpPr>
        <p:spPr bwMode="auto">
          <a:xfrm>
            <a:off x="1881684" y="3546624"/>
            <a:ext cx="6138862" cy="0"/>
          </a:xfrm>
          <a:prstGeom prst="line">
            <a:avLst/>
          </a:prstGeom>
          <a:noFill/>
          <a:ln w="317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1881684" y="4270524"/>
            <a:ext cx="6138862" cy="0"/>
          </a:xfrm>
          <a:prstGeom prst="line">
            <a:avLst/>
          </a:prstGeom>
          <a:noFill/>
          <a:ln w="317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Line 9"/>
          <p:cNvSpPr>
            <a:spLocks noChangeShapeType="1"/>
          </p:cNvSpPr>
          <p:nvPr/>
        </p:nvSpPr>
        <p:spPr bwMode="auto">
          <a:xfrm>
            <a:off x="1881684" y="4994424"/>
            <a:ext cx="6138862" cy="0"/>
          </a:xfrm>
          <a:prstGeom prst="line">
            <a:avLst/>
          </a:prstGeom>
          <a:noFill/>
          <a:ln w="317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Line 10"/>
          <p:cNvSpPr>
            <a:spLocks noChangeShapeType="1"/>
          </p:cNvSpPr>
          <p:nvPr/>
        </p:nvSpPr>
        <p:spPr bwMode="auto">
          <a:xfrm>
            <a:off x="1881684" y="5613549"/>
            <a:ext cx="6138862" cy="0"/>
          </a:xfrm>
          <a:prstGeom prst="line">
            <a:avLst/>
          </a:prstGeom>
          <a:noFill/>
          <a:ln w="317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AutoShape 12"/>
          <p:cNvSpPr>
            <a:spLocks noChangeArrowheads="1"/>
          </p:cNvSpPr>
          <p:nvPr/>
        </p:nvSpPr>
        <p:spPr bwMode="gray">
          <a:xfrm>
            <a:off x="1145084" y="4600724"/>
            <a:ext cx="1498600" cy="1303338"/>
          </a:xfrm>
          <a:prstGeom prst="diamond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9525" algn="ctr">
            <a:miter lim="800000"/>
            <a:headEnd/>
            <a:tailEnd/>
          </a:ln>
          <a:effectLst/>
          <a:scene3d>
            <a:camera prst="legacyPerspectiveBottom">
              <a:rot lat="19499999" lon="0" rev="0"/>
            </a:camera>
            <a:lightRig rig="legacyNormal4" dir="b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AutoShape 13"/>
          <p:cNvSpPr>
            <a:spLocks noChangeArrowheads="1"/>
          </p:cNvSpPr>
          <p:nvPr/>
        </p:nvSpPr>
        <p:spPr bwMode="gray">
          <a:xfrm>
            <a:off x="1097459" y="3851424"/>
            <a:ext cx="1566862" cy="1479550"/>
          </a:xfrm>
          <a:prstGeom prst="diamond">
            <a:avLst/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100000">
                <a:schemeClr val="accent2"/>
              </a:gs>
            </a:gsLst>
            <a:lin ang="2700000" scaled="1"/>
          </a:gradFill>
          <a:ln w="9525" algn="ctr">
            <a:miter lim="800000"/>
            <a:headEnd/>
            <a:tailEnd/>
          </a:ln>
          <a:effectLst/>
          <a:scene3d>
            <a:camera prst="legacyPerspectiveBottom">
              <a:rot lat="19199999" lon="0" rev="0"/>
            </a:camera>
            <a:lightRig rig="legacyNormal4" dir="b"/>
          </a:scene3d>
          <a:sp3d extrusionH="1000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AutoShape 14"/>
          <p:cNvSpPr>
            <a:spLocks noChangeArrowheads="1"/>
          </p:cNvSpPr>
          <p:nvPr/>
        </p:nvSpPr>
        <p:spPr bwMode="gray">
          <a:xfrm>
            <a:off x="1040309" y="3083074"/>
            <a:ext cx="1681162" cy="1517650"/>
          </a:xfrm>
          <a:prstGeom prst="diamond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9525" algn="ctr">
            <a:miter lim="800000"/>
            <a:headEnd/>
            <a:tailEnd/>
          </a:ln>
          <a:effectLst/>
          <a:scene3d>
            <a:camera prst="legacyPerspectiveBottom">
              <a:rot lat="18900000" lon="0" rev="0"/>
            </a:camera>
            <a:lightRig rig="legacyNormal4" dir="b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AutoShape 15"/>
          <p:cNvSpPr>
            <a:spLocks noChangeArrowheads="1"/>
          </p:cNvSpPr>
          <p:nvPr/>
        </p:nvSpPr>
        <p:spPr bwMode="gray">
          <a:xfrm>
            <a:off x="997446" y="2276624"/>
            <a:ext cx="1657350" cy="1598613"/>
          </a:xfrm>
          <a:prstGeom prst="diamond">
            <a:avLst/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100000">
                <a:schemeClr val="accent2"/>
              </a:gs>
            </a:gsLst>
            <a:lin ang="2700000" scaled="1"/>
          </a:gradFill>
          <a:ln w="9525" algn="ctr">
            <a:miter lim="800000"/>
            <a:headEnd/>
            <a:tailEnd/>
          </a:ln>
          <a:effectLst/>
          <a:scene3d>
            <a:camera prst="legacyPerspectiveBottom">
              <a:rot lat="18900000" lon="0" rev="0"/>
            </a:camera>
            <a:lightRig rig="legacyNormal4" dir="b"/>
          </a:scene3d>
          <a:sp3d extrusionH="1000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19"/>
          <p:cNvSpPr>
            <a:spLocks noChangeArrowheads="1"/>
          </p:cNvSpPr>
          <p:nvPr/>
        </p:nvSpPr>
        <p:spPr bwMode="white">
          <a:xfrm>
            <a:off x="1191121" y="5173812"/>
            <a:ext cx="13430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-10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</a:t>
            </a:r>
          </a:p>
        </p:txBody>
      </p:sp>
      <p:sp>
        <p:nvSpPr>
          <p:cNvPr id="13" name="Rectangle 20"/>
          <p:cNvSpPr>
            <a:spLocks noChangeArrowheads="1"/>
          </p:cNvSpPr>
          <p:nvPr/>
        </p:nvSpPr>
        <p:spPr bwMode="white">
          <a:xfrm>
            <a:off x="1386384" y="4465787"/>
            <a:ext cx="94615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-10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14" name="Rectangle 21"/>
          <p:cNvSpPr>
            <a:spLocks noChangeArrowheads="1"/>
          </p:cNvSpPr>
          <p:nvPr/>
        </p:nvSpPr>
        <p:spPr bwMode="white">
          <a:xfrm>
            <a:off x="1440359" y="3775224"/>
            <a:ext cx="836612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-7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15" name="Rectangle 22"/>
          <p:cNvSpPr>
            <a:spLocks noChangeArrowheads="1"/>
          </p:cNvSpPr>
          <p:nvPr/>
        </p:nvSpPr>
        <p:spPr bwMode="white">
          <a:xfrm>
            <a:off x="1442525" y="2968774"/>
            <a:ext cx="832279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-6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16" name="Rectangle 25"/>
          <p:cNvSpPr>
            <a:spLocks noChangeArrowheads="1"/>
          </p:cNvSpPr>
          <p:nvPr/>
        </p:nvSpPr>
        <p:spPr bwMode="auto">
          <a:xfrm>
            <a:off x="2615109" y="2348062"/>
            <a:ext cx="43624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完善自评报告及相关支撑、特色材料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26"/>
          <p:cNvSpPr>
            <a:spLocks noChangeArrowheads="1"/>
          </p:cNvSpPr>
          <p:nvPr/>
        </p:nvSpPr>
        <p:spPr bwMode="auto">
          <a:xfrm>
            <a:off x="2653209" y="3068787"/>
            <a:ext cx="4221027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开展认证 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“教学专题活动月”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Rectangle 27"/>
          <p:cNvSpPr>
            <a:spLocks noChangeArrowheads="1"/>
          </p:cNvSpPr>
          <p:nvPr/>
        </p:nvSpPr>
        <p:spPr bwMode="auto">
          <a:xfrm>
            <a:off x="2726234" y="3787924"/>
            <a:ext cx="3374642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第二次认证专项检查与整改</a:t>
            </a:r>
          </a:p>
        </p:txBody>
      </p:sp>
      <p:sp>
        <p:nvSpPr>
          <p:cNvPr id="19" name="Rectangle 28"/>
          <p:cNvSpPr>
            <a:spLocks noChangeArrowheads="1"/>
          </p:cNvSpPr>
          <p:nvPr/>
        </p:nvSpPr>
        <p:spPr bwMode="auto">
          <a:xfrm>
            <a:off x="2726234" y="4508649"/>
            <a:ext cx="4106862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全校开展认证报告专题学习与研讨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Line 7"/>
          <p:cNvSpPr>
            <a:spLocks noChangeShapeType="1"/>
          </p:cNvSpPr>
          <p:nvPr/>
        </p:nvSpPr>
        <p:spPr bwMode="auto">
          <a:xfrm>
            <a:off x="2005509" y="2779862"/>
            <a:ext cx="5976937" cy="0"/>
          </a:xfrm>
          <a:prstGeom prst="line">
            <a:avLst/>
          </a:prstGeom>
          <a:noFill/>
          <a:ln w="317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Freeform 18"/>
          <p:cNvSpPr>
            <a:spLocks/>
          </p:cNvSpPr>
          <p:nvPr/>
        </p:nvSpPr>
        <p:spPr bwMode="gray">
          <a:xfrm>
            <a:off x="827584" y="1889274"/>
            <a:ext cx="1909762" cy="779463"/>
          </a:xfrm>
          <a:custGeom>
            <a:avLst/>
            <a:gdLst>
              <a:gd name="T0" fmla="*/ 1512093137 w 1203"/>
              <a:gd name="T1" fmla="*/ 0 h 491"/>
              <a:gd name="T2" fmla="*/ 0 w 1203"/>
              <a:gd name="T3" fmla="*/ 589716993 h 491"/>
              <a:gd name="T4" fmla="*/ 1509572189 w 1203"/>
              <a:gd name="T5" fmla="*/ 1237398395 h 491"/>
              <a:gd name="T6" fmla="*/ 2147483647 w 1203"/>
              <a:gd name="T7" fmla="*/ 582157315 h 491"/>
              <a:gd name="T8" fmla="*/ 1512093137 w 1203"/>
              <a:gd name="T9" fmla="*/ 0 h 4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03"/>
              <a:gd name="T16" fmla="*/ 0 h 491"/>
              <a:gd name="T17" fmla="*/ 1203 w 1203"/>
              <a:gd name="T18" fmla="*/ 491 h 49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03" h="491">
                <a:moveTo>
                  <a:pt x="600" y="0"/>
                </a:moveTo>
                <a:lnTo>
                  <a:pt x="0" y="234"/>
                </a:lnTo>
                <a:lnTo>
                  <a:pt x="599" y="491"/>
                </a:lnTo>
                <a:lnTo>
                  <a:pt x="1203" y="231"/>
                </a:lnTo>
                <a:lnTo>
                  <a:pt x="600" y="0"/>
                </a:lnTo>
                <a:close/>
              </a:path>
            </a:pathLst>
          </a:custGeom>
          <a:noFill/>
          <a:ln w="9525" cap="flat" cmpd="sng">
            <a:solidFill>
              <a:srgbClr val="F8F8F8"/>
            </a:solidFill>
            <a:prstDash val="solid"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AutoShape 12"/>
          <p:cNvSpPr>
            <a:spLocks noChangeArrowheads="1"/>
          </p:cNvSpPr>
          <p:nvPr/>
        </p:nvSpPr>
        <p:spPr bwMode="gray">
          <a:xfrm>
            <a:off x="997446" y="1844824"/>
            <a:ext cx="1584325" cy="1087438"/>
          </a:xfrm>
          <a:prstGeom prst="diamond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9525" algn="ctr">
            <a:miter lim="800000"/>
            <a:headEnd/>
            <a:tailEnd/>
          </a:ln>
          <a:effectLst/>
          <a:scene3d>
            <a:camera prst="legacyPerspectiveBottom">
              <a:rot lat="19499999" lon="0" rev="0"/>
            </a:camera>
            <a:lightRig rig="legacyNormal4" dir="b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white">
          <a:xfrm>
            <a:off x="1410196" y="2132162"/>
            <a:ext cx="836613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-7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24" name="Rectangle 28"/>
          <p:cNvSpPr>
            <a:spLocks noChangeArrowheads="1"/>
          </p:cNvSpPr>
          <p:nvPr/>
        </p:nvSpPr>
        <p:spPr bwMode="auto">
          <a:xfrm>
            <a:off x="2726234" y="5156349"/>
            <a:ext cx="5761037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Tx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迎接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教育部专家和国际专家现场考察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5063458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spc="50" dirty="0">
                <a:ln w="11430"/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工作任务和要求</a:t>
            </a:r>
          </a:p>
        </p:txBody>
      </p:sp>
      <p:sp>
        <p:nvSpPr>
          <p:cNvPr id="3" name="矩形 5"/>
          <p:cNvSpPr>
            <a:spLocks noChangeArrowheads="1"/>
          </p:cNvSpPr>
          <p:nvPr/>
        </p:nvSpPr>
        <p:spPr bwMode="auto">
          <a:xfrm>
            <a:off x="251520" y="1239143"/>
            <a:ext cx="52562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 smtClean="0">
                <a:solidFill>
                  <a:srgbClr val="0033CC"/>
                </a:solidFill>
                <a:ea typeface="微软雅黑" pitchFamily="34" charset="-122"/>
                <a:cs typeface="Arial" charset="0"/>
              </a:rPr>
              <a:t>近期工作任务和要求</a:t>
            </a:r>
            <a:endParaRPr lang="zh-CN" altLang="en-US" sz="2400" b="1" dirty="0">
              <a:solidFill>
                <a:srgbClr val="0033CC"/>
              </a:solidFill>
              <a:ea typeface="微软雅黑" pitchFamily="34" charset="-122"/>
              <a:cs typeface="Arial" charset="0"/>
            </a:endParaRPr>
          </a:p>
        </p:txBody>
      </p:sp>
      <p:sp>
        <p:nvSpPr>
          <p:cNvPr id="4" name="Line 7"/>
          <p:cNvSpPr>
            <a:spLocks noChangeShapeType="1"/>
          </p:cNvSpPr>
          <p:nvPr/>
        </p:nvSpPr>
        <p:spPr bwMode="auto">
          <a:xfrm>
            <a:off x="1043608" y="3403426"/>
            <a:ext cx="6138862" cy="0"/>
          </a:xfrm>
          <a:prstGeom prst="line">
            <a:avLst/>
          </a:prstGeom>
          <a:noFill/>
          <a:ln w="317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1043608" y="4127326"/>
            <a:ext cx="6138862" cy="0"/>
          </a:xfrm>
          <a:prstGeom prst="line">
            <a:avLst/>
          </a:prstGeom>
          <a:noFill/>
          <a:ln w="317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Line 9"/>
          <p:cNvSpPr>
            <a:spLocks noChangeShapeType="1"/>
          </p:cNvSpPr>
          <p:nvPr/>
        </p:nvSpPr>
        <p:spPr bwMode="auto">
          <a:xfrm>
            <a:off x="1043608" y="4851226"/>
            <a:ext cx="6138862" cy="0"/>
          </a:xfrm>
          <a:prstGeom prst="line">
            <a:avLst/>
          </a:prstGeom>
          <a:noFill/>
          <a:ln w="317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Line 10"/>
          <p:cNvSpPr>
            <a:spLocks noChangeShapeType="1"/>
          </p:cNvSpPr>
          <p:nvPr/>
        </p:nvSpPr>
        <p:spPr bwMode="auto">
          <a:xfrm>
            <a:off x="1043608" y="5470351"/>
            <a:ext cx="6138862" cy="0"/>
          </a:xfrm>
          <a:prstGeom prst="line">
            <a:avLst/>
          </a:prstGeom>
          <a:noFill/>
          <a:ln w="317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25"/>
          <p:cNvSpPr>
            <a:spLocks noChangeArrowheads="1"/>
          </p:cNvSpPr>
          <p:nvPr/>
        </p:nvSpPr>
        <p:spPr bwMode="auto">
          <a:xfrm>
            <a:off x="1239876" y="2204864"/>
            <a:ext cx="4733988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认证第二次专项检查（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20-30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日）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26"/>
          <p:cNvSpPr>
            <a:spLocks noChangeArrowheads="1"/>
          </p:cNvSpPr>
          <p:nvPr/>
        </p:nvSpPr>
        <p:spPr bwMode="auto">
          <a:xfrm>
            <a:off x="1225724" y="2925589"/>
            <a:ext cx="6115777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临床医学专业所有课程教改经验总结（月底提交）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Rectangle 27"/>
          <p:cNvSpPr>
            <a:spLocks noChangeArrowheads="1"/>
          </p:cNvSpPr>
          <p:nvPr/>
        </p:nvSpPr>
        <p:spPr bwMode="auto">
          <a:xfrm>
            <a:off x="1222444" y="3644726"/>
            <a:ext cx="5094664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认证知识宣传动员（以此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内容为准）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Rectangle 28"/>
          <p:cNvSpPr>
            <a:spLocks noChangeArrowheads="1"/>
          </p:cNvSpPr>
          <p:nvPr/>
        </p:nvSpPr>
        <p:spPr bwMode="auto">
          <a:xfrm>
            <a:off x="1220371" y="4365451"/>
            <a:ext cx="5240537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青年教师教学研究会成立大会（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Line 7"/>
          <p:cNvSpPr>
            <a:spLocks noChangeShapeType="1"/>
          </p:cNvSpPr>
          <p:nvPr/>
        </p:nvSpPr>
        <p:spPr bwMode="auto">
          <a:xfrm>
            <a:off x="1043609" y="2636664"/>
            <a:ext cx="6100762" cy="0"/>
          </a:xfrm>
          <a:prstGeom prst="line">
            <a:avLst/>
          </a:prstGeom>
          <a:noFill/>
          <a:ln w="317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Rectangle 28"/>
          <p:cNvSpPr>
            <a:spLocks noChangeArrowheads="1"/>
          </p:cNvSpPr>
          <p:nvPr/>
        </p:nvSpPr>
        <p:spPr bwMode="auto">
          <a:xfrm>
            <a:off x="1213750" y="5013176"/>
            <a:ext cx="665762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 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认证自评报告修改定稿（报告材料组，放假前） 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9095330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/>
          <p:cNvSpPr>
            <a:spLocks noChangeArrowheads="1"/>
          </p:cNvSpPr>
          <p:nvPr/>
        </p:nvSpPr>
        <p:spPr bwMode="auto">
          <a:xfrm>
            <a:off x="323528" y="1239143"/>
            <a:ext cx="52562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 smtClean="0">
                <a:solidFill>
                  <a:srgbClr val="0033CC"/>
                </a:solidFill>
                <a:ea typeface="微软雅黑" pitchFamily="34" charset="-122"/>
                <a:cs typeface="Arial" charset="0"/>
              </a:rPr>
              <a:t>认证第二次专项检查</a:t>
            </a:r>
            <a:endParaRPr lang="zh-CN" altLang="en-US" sz="2400" b="1" dirty="0">
              <a:solidFill>
                <a:srgbClr val="0033CC"/>
              </a:solidFill>
              <a:ea typeface="微软雅黑" pitchFamily="34" charset="-122"/>
              <a:cs typeface="Arial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0"/>
            <a:ext cx="4427984" cy="692696"/>
          </a:xfrm>
          <a:prstGeom prst="rect">
            <a:avLst/>
          </a:prstGeom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spc="50" dirty="0">
                <a:ln w="11430"/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工作任务和要求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15617" y="2463279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339753" y="1885181"/>
            <a:ext cx="3888432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课程教改经验特色总结</a:t>
            </a:r>
            <a:endParaRPr lang="en-US" altLang="zh-CN" sz="2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认证专题培训和动员情况</a:t>
            </a:r>
            <a:endParaRPr lang="en-US" altLang="zh-CN" sz="2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教学管理和运行规范化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87544" y="4365104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形式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311679" y="4049196"/>
            <a:ext cx="564469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查阅文档</a:t>
            </a:r>
            <a:endParaRPr lang="en-US" altLang="zh-CN" sz="2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座谈会（模拟认证方式进行）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6973408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99592" y="1269181"/>
            <a:ext cx="4608512" cy="165576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  <a:extLst/>
        </p:spPr>
        <p:txBody>
          <a:bodyPr wrap="none" anchor="ctr"/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5400" b="1" spc="600" dirty="0">
                <a:gradFill>
                  <a:gsLst>
                    <a:gs pos="0">
                      <a:srgbClr val="C000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谢谢关注！</a:t>
            </a:r>
            <a:endParaRPr kumimoji="1" lang="en-US" altLang="zh-CN" sz="5400" b="1" spc="600" dirty="0">
              <a:gradFill>
                <a:gsLst>
                  <a:gs pos="0">
                    <a:srgbClr val="C00000"/>
                  </a:gs>
                  <a:gs pos="100000">
                    <a:srgbClr val="C00000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1750">
          <a:solidFill>
            <a:srgbClr val="4383D1"/>
          </a:solidFill>
          <a:tailEnd type="stealth" w="lg" len="lg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laule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7234</TotalTime>
  <Words>6835</Words>
  <Application>Microsoft Office PowerPoint</Application>
  <PresentationFormat>全屏显示(4:3)</PresentationFormat>
  <Paragraphs>1273</Paragraphs>
  <Slides>97</Slides>
  <Notes>47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97</vt:i4>
      </vt:variant>
    </vt:vector>
  </HeadingPairs>
  <TitlesOfParts>
    <vt:vector size="112" baseType="lpstr">
      <vt:lpstr>Arial</vt:lpstr>
      <vt:lpstr>宋体</vt:lpstr>
      <vt:lpstr>Perpetua</vt:lpstr>
      <vt:lpstr>微软雅黑</vt:lpstr>
      <vt:lpstr>Wingdings</vt:lpstr>
      <vt:lpstr>迷你简启体</vt:lpstr>
      <vt:lpstr>Adobe 黑体 Std R</vt:lpstr>
      <vt:lpstr>Arial Unicode MS</vt:lpstr>
      <vt:lpstr>华文中宋</vt:lpstr>
      <vt:lpstr>Times New Roman</vt:lpstr>
      <vt:lpstr>Calibri</vt:lpstr>
      <vt:lpstr>Franklin Gothic Book</vt:lpstr>
      <vt:lpstr>自定义设计方案</vt:lpstr>
      <vt:lpstr>laulee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www.websys.com.cn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刘利</dc:creator>
  <cp:lastModifiedBy>微软用户</cp:lastModifiedBy>
  <cp:revision>1377</cp:revision>
  <dcterms:created xsi:type="dcterms:W3CDTF">2015-06-15T09:12:00Z</dcterms:created>
  <dcterms:modified xsi:type="dcterms:W3CDTF">2016-06-13T08:35:44Z</dcterms:modified>
</cp:coreProperties>
</file>